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Montserrat"/>
      <p:regular r:id="rId43"/>
      <p:bold r:id="rId44"/>
      <p:italic r:id="rId45"/>
      <p:boldItalic r:id="rId46"/>
    </p:embeddedFont>
    <p:embeddedFont>
      <p:font typeface="Lato"/>
      <p:regular r:id="rId47"/>
      <p:bold r:id="rId48"/>
      <p:italic r:id="rId49"/>
      <p:boldItalic r:id="rId50"/>
    </p:embeddedFont>
    <p:embeddedFont>
      <p:font typeface="Average"/>
      <p:regular r:id="rId51"/>
    </p:embeddedFont>
    <p:embeddedFont>
      <p:font typeface="Roboto Mon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1E2B8A5-C0CE-4B0E-92B2-3BD3AB995996}">
  <a:tblStyle styleId="{F1E2B8A5-C0CE-4B0E-92B2-3BD3AB99599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verage-regular.fntdata"/><Relationship Id="rId50" Type="http://schemas.openxmlformats.org/officeDocument/2006/relationships/font" Target="fonts/Lato-boldItalic.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5.xml"/><Relationship Id="rId55" Type="http://schemas.openxmlformats.org/officeDocument/2006/relationships/font" Target="fonts/RobotoMono-boldItalic.fntdata"/><Relationship Id="rId10" Type="http://schemas.openxmlformats.org/officeDocument/2006/relationships/slide" Target="slides/slide4.xml"/><Relationship Id="rId54" Type="http://schemas.openxmlformats.org/officeDocument/2006/relationships/font" Target="fonts/RobotoMono-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6e5a7f11db_3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6e5a7f11db_3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6e5a7f11db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6e5a7f11db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6e5a7f11db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6e5a7f11db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6e5a7f11db_2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6e5a7f11db_2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6e5a7f11db_2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6e5a7f11db_2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6e5a7f11db_2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6e5a7f11db_2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6e5a7f11db_2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6e5a7f11db_2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6e5a7f11db_2_1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6e5a7f11db_2_1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6e5a7f11d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6e5a7f11d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6e5a7f11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6e5a7f11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6e5a7f11db_2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6e5a7f11db_2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7260908a2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7260908a2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6e5a7f11db_2_1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6e5a7f11db_2_1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6e5a7f11db_2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6e5a7f11db_2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6e5a7f11d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6e5a7f11d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6e5a7f11db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6e5a7f11db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6e5a7f11db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6e5a7f11db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6e5a7f11db_4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36e5a7f11db_4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6e5a7f11db_4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6e5a7f11db_4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7260908a2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7260908a2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6e5a7f11db_2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6e5a7f11db_2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6e5a7f11d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6e5a7f11d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6e5a7f11db_2_1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6e5a7f11db_2_1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6e5a7f11db_4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6e5a7f11db_4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6e5a7f11db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6e5a7f11db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7260908a2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7260908a2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7260908a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7260908a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7260908a2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37260908a2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6e5a7f11db_2_1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6e5a7f11db_2_1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6e5a7f11d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6e5a7f11d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6e5a7f11db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6e5a7f11db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6e5a7f11db_3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6e5a7f11db_3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6e5a7f11db_3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6e5a7f11db_3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6e5a7f11db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6e5a7f11db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6e5a7f11db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6e5a7f11db_3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36.png"/><Relationship Id="rId6" Type="http://schemas.openxmlformats.org/officeDocument/2006/relationships/image" Target="../media/image3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7.png"/><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1.png"/><Relationship Id="rId6"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26.png"/><Relationship Id="rId5" Type="http://schemas.openxmlformats.org/officeDocument/2006/relationships/image" Target="../media/image30.png"/><Relationship Id="rId6"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2.png"/><Relationship Id="rId4" Type="http://schemas.openxmlformats.org/officeDocument/2006/relationships/image" Target="../media/image28.png"/><Relationship Id="rId5" Type="http://schemas.openxmlformats.org/officeDocument/2006/relationships/image" Target="../media/image35.png"/><Relationship Id="rId6"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png"/><Relationship Id="rId4" Type="http://schemas.openxmlformats.org/officeDocument/2006/relationships/image" Target="../media/image4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image" Target="../media/image4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8.png"/><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41.png"/><Relationship Id="rId6"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8.png"/><Relationship Id="rId5" Type="http://schemas.openxmlformats.org/officeDocument/2006/relationships/image" Target="../media/image27.png"/><Relationship Id="rId6"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Forecasting Stock Market Returns</a:t>
            </a:r>
            <a:endParaRPr/>
          </a:p>
          <a:p>
            <a:pPr indent="0" lvl="0" marL="0" rtl="0" algn="l">
              <a:spcBef>
                <a:spcPts val="0"/>
              </a:spcBef>
              <a:spcAft>
                <a:spcPts val="0"/>
              </a:spcAft>
              <a:buNone/>
            </a:pPr>
            <a:r>
              <a:t/>
            </a:r>
            <a:endParaRPr/>
          </a:p>
        </p:txBody>
      </p:sp>
      <p:sp>
        <p:nvSpPr>
          <p:cNvPr id="135" name="Google Shape;135;p13"/>
          <p:cNvSpPr txBox="1"/>
          <p:nvPr>
            <p:ph idx="1" type="subTitle"/>
          </p:nvPr>
        </p:nvSpPr>
        <p:spPr>
          <a:xfrm>
            <a:off x="6361250" y="3228925"/>
            <a:ext cx="1767300" cy="15789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None/>
            </a:pPr>
            <a:r>
              <a:rPr b="1" lang="en" sz="1400"/>
              <a:t>Group Members: </a:t>
            </a:r>
            <a:endParaRPr b="1" sz="1400"/>
          </a:p>
          <a:p>
            <a:pPr indent="0" lvl="0" marL="0" rtl="0" algn="l">
              <a:lnSpc>
                <a:spcPct val="150000"/>
              </a:lnSpc>
              <a:spcBef>
                <a:spcPts val="0"/>
              </a:spcBef>
              <a:spcAft>
                <a:spcPts val="0"/>
              </a:spcAft>
              <a:buNone/>
            </a:pPr>
            <a:r>
              <a:rPr lang="en"/>
              <a:t>Elaa Hamdi</a:t>
            </a:r>
            <a:endParaRPr/>
          </a:p>
          <a:p>
            <a:pPr indent="0" lvl="0" marL="0" rtl="0" algn="l">
              <a:lnSpc>
                <a:spcPct val="150000"/>
              </a:lnSpc>
              <a:spcBef>
                <a:spcPts val="0"/>
              </a:spcBef>
              <a:spcAft>
                <a:spcPts val="0"/>
              </a:spcAft>
              <a:buNone/>
            </a:pPr>
            <a:r>
              <a:rPr lang="en"/>
              <a:t>Aadip Thapaliya</a:t>
            </a:r>
            <a:endParaRPr/>
          </a:p>
          <a:p>
            <a:pPr indent="0" lvl="0" marL="0" rtl="0" algn="l">
              <a:lnSpc>
                <a:spcPct val="150000"/>
              </a:lnSpc>
              <a:spcBef>
                <a:spcPts val="0"/>
              </a:spcBef>
              <a:spcAft>
                <a:spcPts val="0"/>
              </a:spcAft>
              <a:buNone/>
            </a:pPr>
            <a:r>
              <a:rPr lang="en"/>
              <a:t>Rupesh Raut</a:t>
            </a:r>
            <a:endParaRPr/>
          </a:p>
          <a:p>
            <a:pPr indent="0" lvl="0" marL="0" rtl="0" algn="l">
              <a:lnSpc>
                <a:spcPct val="150000"/>
              </a:lnSpc>
              <a:spcBef>
                <a:spcPts val="0"/>
              </a:spcBef>
              <a:spcAft>
                <a:spcPts val="0"/>
              </a:spcAft>
              <a:buNone/>
            </a:pPr>
            <a:r>
              <a:rPr lang="en"/>
              <a:t> Joel Teddison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2" name="Google Shape;202;p22" title="download.png"/>
          <p:cNvPicPr preferRelativeResize="0"/>
          <p:nvPr/>
        </p:nvPicPr>
        <p:blipFill>
          <a:blip r:embed="rId3">
            <a:alphaModFix/>
          </a:blip>
          <a:stretch>
            <a:fillRect/>
          </a:stretch>
        </p:blipFill>
        <p:spPr>
          <a:xfrm>
            <a:off x="1410500" y="1567550"/>
            <a:ext cx="3161501" cy="1432375"/>
          </a:xfrm>
          <a:prstGeom prst="rect">
            <a:avLst/>
          </a:prstGeom>
          <a:noFill/>
          <a:ln>
            <a:noFill/>
          </a:ln>
        </p:spPr>
      </p:pic>
      <p:pic>
        <p:nvPicPr>
          <p:cNvPr id="203" name="Google Shape;203;p22" title="download.png"/>
          <p:cNvPicPr preferRelativeResize="0"/>
          <p:nvPr/>
        </p:nvPicPr>
        <p:blipFill>
          <a:blip r:embed="rId4">
            <a:alphaModFix/>
          </a:blip>
          <a:stretch>
            <a:fillRect/>
          </a:stretch>
        </p:blipFill>
        <p:spPr>
          <a:xfrm>
            <a:off x="1410500" y="3120700"/>
            <a:ext cx="3161501" cy="1250492"/>
          </a:xfrm>
          <a:prstGeom prst="rect">
            <a:avLst/>
          </a:prstGeom>
          <a:noFill/>
          <a:ln>
            <a:noFill/>
          </a:ln>
        </p:spPr>
      </p:pic>
      <p:pic>
        <p:nvPicPr>
          <p:cNvPr id="204" name="Google Shape;204;p22" title="download.png"/>
          <p:cNvPicPr preferRelativeResize="0"/>
          <p:nvPr/>
        </p:nvPicPr>
        <p:blipFill>
          <a:blip r:embed="rId5">
            <a:alphaModFix/>
          </a:blip>
          <a:stretch>
            <a:fillRect/>
          </a:stretch>
        </p:blipFill>
        <p:spPr>
          <a:xfrm>
            <a:off x="4958225" y="1567550"/>
            <a:ext cx="3378174" cy="1432375"/>
          </a:xfrm>
          <a:prstGeom prst="rect">
            <a:avLst/>
          </a:prstGeom>
          <a:noFill/>
          <a:ln>
            <a:noFill/>
          </a:ln>
        </p:spPr>
      </p:pic>
      <p:pic>
        <p:nvPicPr>
          <p:cNvPr id="205" name="Google Shape;205;p22" title="download.png"/>
          <p:cNvPicPr preferRelativeResize="0"/>
          <p:nvPr/>
        </p:nvPicPr>
        <p:blipFill>
          <a:blip r:embed="rId6">
            <a:alphaModFix/>
          </a:blip>
          <a:stretch>
            <a:fillRect/>
          </a:stretch>
        </p:blipFill>
        <p:spPr>
          <a:xfrm>
            <a:off x="4958225" y="3120700"/>
            <a:ext cx="3378174" cy="1250501"/>
          </a:xfrm>
          <a:prstGeom prst="rect">
            <a:avLst/>
          </a:prstGeom>
          <a:noFill/>
          <a:ln>
            <a:noFill/>
          </a:ln>
        </p:spPr>
      </p:pic>
      <p:sp>
        <p:nvSpPr>
          <p:cNvPr id="206" name="Google Shape;206;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Forecasting Performance: ARIMA &amp; GARCH Actual vs. Predicted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3"/>
          <p:cNvSpPr/>
          <p:nvPr/>
        </p:nvSpPr>
        <p:spPr>
          <a:xfrm>
            <a:off x="5263275" y="1651050"/>
            <a:ext cx="2127900" cy="322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12" name="Google Shape;212;p23"/>
          <p:cNvSpPr/>
          <p:nvPr/>
        </p:nvSpPr>
        <p:spPr>
          <a:xfrm>
            <a:off x="1787925" y="1651050"/>
            <a:ext cx="2127900" cy="322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13" name="Google Shape;213;p23"/>
          <p:cNvSpPr txBox="1"/>
          <p:nvPr>
            <p:ph type="title"/>
          </p:nvPr>
        </p:nvSpPr>
        <p:spPr>
          <a:xfrm>
            <a:off x="132015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Stock Forecast Accuracy: MAE &amp; RMSE for ARIMA &amp; GARCH</a:t>
            </a:r>
            <a:endParaRPr/>
          </a:p>
        </p:txBody>
      </p:sp>
      <p:sp>
        <p:nvSpPr>
          <p:cNvPr id="214" name="Google Shape;214;p23"/>
          <p:cNvSpPr txBox="1"/>
          <p:nvPr/>
        </p:nvSpPr>
        <p:spPr>
          <a:xfrm>
            <a:off x="1689300" y="1431375"/>
            <a:ext cx="2271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highlight>
                <a:schemeClr val="lt1"/>
              </a:highlight>
            </a:endParaRPr>
          </a:p>
          <a:p>
            <a:pPr indent="0" lvl="0" marL="0" rtl="0" algn="l">
              <a:spcBef>
                <a:spcPts val="0"/>
              </a:spcBef>
              <a:spcAft>
                <a:spcPts val="0"/>
              </a:spcAft>
              <a:buNone/>
            </a:pPr>
            <a:r>
              <a:rPr b="1" lang="en" sz="1000">
                <a:highlight>
                  <a:schemeClr val="lt1"/>
                </a:highlight>
              </a:rPr>
              <a:t>Stock          MAE                RMSE</a:t>
            </a:r>
            <a:endParaRPr b="1" sz="1000">
              <a:highlight>
                <a:schemeClr val="lt1"/>
              </a:highlight>
            </a:endParaRPr>
          </a:p>
          <a:p>
            <a:pPr indent="0" lvl="0" marL="0" rtl="0" algn="l">
              <a:spcBef>
                <a:spcPts val="0"/>
              </a:spcBef>
              <a:spcAft>
                <a:spcPts val="0"/>
              </a:spcAft>
              <a:buNone/>
            </a:pPr>
            <a:r>
              <a:rPr lang="en" sz="1000">
                <a:highlight>
                  <a:schemeClr val="lt1"/>
                </a:highlight>
              </a:rPr>
              <a:t>AAPL         4.091392       5.996919</a:t>
            </a:r>
            <a:endParaRPr sz="1000">
              <a:highlight>
                <a:schemeClr val="lt1"/>
              </a:highlight>
            </a:endParaRPr>
          </a:p>
          <a:p>
            <a:pPr indent="0" lvl="0" marL="0" rtl="0" algn="l">
              <a:spcBef>
                <a:spcPts val="0"/>
              </a:spcBef>
              <a:spcAft>
                <a:spcPts val="0"/>
              </a:spcAft>
              <a:buNone/>
            </a:pPr>
            <a:r>
              <a:rPr lang="en" sz="1000">
                <a:highlight>
                  <a:schemeClr val="lt1"/>
                </a:highlight>
              </a:rPr>
              <a:t>MSFT         5.508590       7.950594</a:t>
            </a:r>
            <a:endParaRPr sz="1000">
              <a:highlight>
                <a:schemeClr val="lt1"/>
              </a:highlight>
            </a:endParaRPr>
          </a:p>
          <a:p>
            <a:pPr indent="0" lvl="0" marL="0" rtl="0" algn="l">
              <a:spcBef>
                <a:spcPts val="0"/>
              </a:spcBef>
              <a:spcAft>
                <a:spcPts val="0"/>
              </a:spcAft>
              <a:buNone/>
            </a:pPr>
            <a:r>
              <a:rPr lang="en" sz="1000">
                <a:highlight>
                  <a:schemeClr val="lt1"/>
                </a:highlight>
              </a:rPr>
              <a:t>NVDA         4.018604       5.543244</a:t>
            </a:r>
            <a:endParaRPr sz="1000">
              <a:highlight>
                <a:schemeClr val="lt1"/>
              </a:highlight>
            </a:endParaRPr>
          </a:p>
          <a:p>
            <a:pPr indent="0" lvl="0" marL="0" rtl="0" algn="l">
              <a:spcBef>
                <a:spcPts val="0"/>
              </a:spcBef>
              <a:spcAft>
                <a:spcPts val="0"/>
              </a:spcAft>
              <a:buNone/>
            </a:pPr>
            <a:r>
              <a:rPr lang="en" sz="1000">
                <a:highlight>
                  <a:schemeClr val="lt1"/>
                </a:highlight>
              </a:rPr>
              <a:t>AMZN         3.804370       5.093458</a:t>
            </a:r>
            <a:endParaRPr sz="1000">
              <a:highlight>
                <a:schemeClr val="lt1"/>
              </a:highlight>
            </a:endParaRPr>
          </a:p>
          <a:p>
            <a:pPr indent="0" lvl="0" marL="0" rtl="0" algn="l">
              <a:spcBef>
                <a:spcPts val="0"/>
              </a:spcBef>
              <a:spcAft>
                <a:spcPts val="0"/>
              </a:spcAft>
              <a:buNone/>
            </a:pPr>
            <a:r>
              <a:rPr lang="en" sz="1000">
                <a:highlight>
                  <a:schemeClr val="lt1"/>
                </a:highlight>
              </a:rPr>
              <a:t>GOOGL      3.076819       4.055473</a:t>
            </a:r>
            <a:endParaRPr sz="1000">
              <a:highlight>
                <a:schemeClr val="lt1"/>
              </a:highlight>
            </a:endParaRPr>
          </a:p>
          <a:p>
            <a:pPr indent="0" lvl="0" marL="0" rtl="0" algn="l">
              <a:spcBef>
                <a:spcPts val="0"/>
              </a:spcBef>
              <a:spcAft>
                <a:spcPts val="0"/>
              </a:spcAft>
              <a:buNone/>
            </a:pPr>
            <a:r>
              <a:rPr lang="en" sz="1000">
                <a:highlight>
                  <a:schemeClr val="lt1"/>
                </a:highlight>
              </a:rPr>
              <a:t>META         12.541686     17.143786</a:t>
            </a:r>
            <a:endParaRPr sz="1000">
              <a:highlight>
                <a:schemeClr val="lt1"/>
              </a:highlight>
            </a:endParaRPr>
          </a:p>
          <a:p>
            <a:pPr indent="0" lvl="0" marL="0" rtl="0" algn="l">
              <a:spcBef>
                <a:spcPts val="0"/>
              </a:spcBef>
              <a:spcAft>
                <a:spcPts val="0"/>
              </a:spcAft>
              <a:buNone/>
            </a:pPr>
            <a:r>
              <a:rPr lang="en" sz="1000">
                <a:highlight>
                  <a:schemeClr val="lt1"/>
                </a:highlight>
              </a:rPr>
              <a:t>TSLA          11.530044     14.922781</a:t>
            </a:r>
            <a:endParaRPr sz="1000">
              <a:highlight>
                <a:schemeClr val="lt1"/>
              </a:highlight>
            </a:endParaRPr>
          </a:p>
          <a:p>
            <a:pPr indent="0" lvl="0" marL="0" rtl="0" algn="l">
              <a:spcBef>
                <a:spcPts val="0"/>
              </a:spcBef>
              <a:spcAft>
                <a:spcPts val="0"/>
              </a:spcAft>
              <a:buNone/>
            </a:pPr>
            <a:r>
              <a:rPr lang="en" sz="1000">
                <a:highlight>
                  <a:schemeClr val="lt1"/>
                </a:highlight>
              </a:rPr>
              <a:t>BRK‑B        5.296579       7.986166</a:t>
            </a:r>
            <a:endParaRPr sz="1000">
              <a:highlight>
                <a:schemeClr val="lt1"/>
              </a:highlight>
            </a:endParaRPr>
          </a:p>
          <a:p>
            <a:pPr indent="0" lvl="0" marL="0" rtl="0" algn="l">
              <a:spcBef>
                <a:spcPts val="0"/>
              </a:spcBef>
              <a:spcAft>
                <a:spcPts val="0"/>
              </a:spcAft>
              <a:buNone/>
            </a:pPr>
            <a:r>
              <a:rPr lang="en" sz="1000">
                <a:highlight>
                  <a:schemeClr val="lt1"/>
                </a:highlight>
              </a:rPr>
              <a:t>JPM            3.527638       5.121703</a:t>
            </a:r>
            <a:endParaRPr sz="1000">
              <a:highlight>
                <a:schemeClr val="lt1"/>
              </a:highlight>
            </a:endParaRPr>
          </a:p>
          <a:p>
            <a:pPr indent="0" lvl="0" marL="0" rtl="0" algn="l">
              <a:spcBef>
                <a:spcPts val="0"/>
              </a:spcBef>
              <a:spcAft>
                <a:spcPts val="0"/>
              </a:spcAft>
              <a:buNone/>
            </a:pPr>
            <a:r>
              <a:rPr lang="en" sz="1000">
                <a:highlight>
                  <a:schemeClr val="lt1"/>
                </a:highlight>
              </a:rPr>
              <a:t>V                 3.797573       5.794724</a:t>
            </a:r>
            <a:endParaRPr sz="1000">
              <a:highlight>
                <a:schemeClr val="lt1"/>
              </a:highlight>
            </a:endParaRPr>
          </a:p>
          <a:p>
            <a:pPr indent="0" lvl="0" marL="0" rtl="0" algn="l">
              <a:spcBef>
                <a:spcPts val="0"/>
              </a:spcBef>
              <a:spcAft>
                <a:spcPts val="0"/>
              </a:spcAft>
              <a:buNone/>
            </a:pPr>
            <a:r>
              <a:rPr lang="en" sz="1000">
                <a:highlight>
                  <a:schemeClr val="lt1"/>
                </a:highlight>
              </a:rPr>
              <a:t>SAP.DE       3.971100       5.516563</a:t>
            </a:r>
            <a:endParaRPr sz="1000">
              <a:highlight>
                <a:schemeClr val="lt1"/>
              </a:highlight>
            </a:endParaRPr>
          </a:p>
          <a:p>
            <a:pPr indent="0" lvl="0" marL="0" rtl="0" algn="l">
              <a:spcBef>
                <a:spcPts val="0"/>
              </a:spcBef>
              <a:spcAft>
                <a:spcPts val="0"/>
              </a:spcAft>
              <a:buNone/>
            </a:pPr>
            <a:r>
              <a:rPr lang="en" sz="1000">
                <a:highlight>
                  <a:schemeClr val="lt1"/>
                </a:highlight>
              </a:rPr>
              <a:t>SIE.DE        3.878375       5.506522</a:t>
            </a:r>
            <a:endParaRPr sz="1000">
              <a:highlight>
                <a:schemeClr val="lt1"/>
              </a:highlight>
            </a:endParaRPr>
          </a:p>
          <a:p>
            <a:pPr indent="0" lvl="0" marL="0" rtl="0" algn="l">
              <a:spcBef>
                <a:spcPts val="0"/>
              </a:spcBef>
              <a:spcAft>
                <a:spcPts val="0"/>
              </a:spcAft>
              <a:buNone/>
            </a:pPr>
            <a:r>
              <a:rPr lang="en" sz="1000">
                <a:highlight>
                  <a:schemeClr val="lt1"/>
                </a:highlight>
              </a:rPr>
              <a:t>ALV.DE       3.551259        5.233282</a:t>
            </a:r>
            <a:endParaRPr sz="1000">
              <a:highlight>
                <a:schemeClr val="lt1"/>
              </a:highlight>
            </a:endParaRPr>
          </a:p>
          <a:p>
            <a:pPr indent="0" lvl="0" marL="0" rtl="0" algn="l">
              <a:spcBef>
                <a:spcPts val="0"/>
              </a:spcBef>
              <a:spcAft>
                <a:spcPts val="0"/>
              </a:spcAft>
              <a:buNone/>
            </a:pPr>
            <a:r>
              <a:rPr lang="en" sz="1000">
                <a:highlight>
                  <a:schemeClr val="lt1"/>
                </a:highlight>
              </a:rPr>
              <a:t>VOW3.DE   1.455966        1.924458</a:t>
            </a:r>
            <a:endParaRPr sz="1000">
              <a:highlight>
                <a:schemeClr val="lt1"/>
              </a:highlight>
            </a:endParaRPr>
          </a:p>
          <a:p>
            <a:pPr indent="0" lvl="0" marL="0" rtl="0" algn="l">
              <a:spcBef>
                <a:spcPts val="0"/>
              </a:spcBef>
              <a:spcAft>
                <a:spcPts val="0"/>
              </a:spcAft>
              <a:buNone/>
            </a:pPr>
            <a:r>
              <a:rPr lang="en" sz="1000">
                <a:highlight>
                  <a:schemeClr val="lt1"/>
                </a:highlight>
              </a:rPr>
              <a:t>LIN.DE        3.831369        5.551702</a:t>
            </a:r>
            <a:endParaRPr sz="1000">
              <a:highlight>
                <a:schemeClr val="lt1"/>
              </a:highlight>
            </a:endParaRPr>
          </a:p>
          <a:p>
            <a:pPr indent="0" lvl="0" marL="0" rtl="0" algn="l">
              <a:spcBef>
                <a:spcPts val="0"/>
              </a:spcBef>
              <a:spcAft>
                <a:spcPts val="0"/>
              </a:spcAft>
              <a:buNone/>
            </a:pPr>
            <a:r>
              <a:rPr lang="en" sz="1000">
                <a:highlight>
                  <a:schemeClr val="lt1"/>
                </a:highlight>
              </a:rPr>
              <a:t>MC.PA         9.869994       14.028798</a:t>
            </a:r>
            <a:endParaRPr sz="1000">
              <a:highlight>
                <a:schemeClr val="lt1"/>
              </a:highlight>
            </a:endParaRPr>
          </a:p>
          <a:p>
            <a:pPr indent="0" lvl="0" marL="0" rtl="0" algn="l">
              <a:spcBef>
                <a:spcPts val="0"/>
              </a:spcBef>
              <a:spcAft>
                <a:spcPts val="0"/>
              </a:spcAft>
              <a:buNone/>
            </a:pPr>
            <a:r>
              <a:rPr lang="en" sz="1000">
                <a:highlight>
                  <a:schemeClr val="lt1"/>
                </a:highlight>
              </a:rPr>
              <a:t>OR.PA         4.862815        6.108709</a:t>
            </a:r>
            <a:endParaRPr sz="1000">
              <a:highlight>
                <a:schemeClr val="lt1"/>
              </a:highlight>
            </a:endParaRPr>
          </a:p>
          <a:p>
            <a:pPr indent="0" lvl="0" marL="0" rtl="0" algn="l">
              <a:spcBef>
                <a:spcPts val="0"/>
              </a:spcBef>
              <a:spcAft>
                <a:spcPts val="0"/>
              </a:spcAft>
              <a:buNone/>
            </a:pPr>
            <a:r>
              <a:rPr lang="en" sz="1000">
                <a:highlight>
                  <a:schemeClr val="lt1"/>
                </a:highlight>
              </a:rPr>
              <a:t>AIR.PA         2.631216       3.548107</a:t>
            </a:r>
            <a:endParaRPr sz="1000">
              <a:highlight>
                <a:schemeClr val="lt1"/>
              </a:highlight>
            </a:endParaRPr>
          </a:p>
          <a:p>
            <a:pPr indent="0" lvl="0" marL="0" rtl="0" algn="l">
              <a:spcBef>
                <a:spcPts val="0"/>
              </a:spcBef>
              <a:spcAft>
                <a:spcPts val="0"/>
              </a:spcAft>
              <a:buNone/>
            </a:pPr>
            <a:r>
              <a:rPr lang="en" sz="1000">
                <a:highlight>
                  <a:schemeClr val="lt1"/>
                </a:highlight>
              </a:rPr>
              <a:t>ASML.AS     13.1484        17.075604</a:t>
            </a:r>
            <a:endParaRPr sz="1000">
              <a:highlight>
                <a:schemeClr val="lt1"/>
              </a:highlight>
            </a:endParaRPr>
          </a:p>
          <a:p>
            <a:pPr indent="0" lvl="0" marL="0" rtl="0" algn="l">
              <a:spcBef>
                <a:spcPts val="0"/>
              </a:spcBef>
              <a:spcAft>
                <a:spcPts val="0"/>
              </a:spcAft>
              <a:buNone/>
            </a:pPr>
            <a:r>
              <a:rPr lang="en" sz="1000">
                <a:highlight>
                  <a:schemeClr val="lt1"/>
                </a:highlight>
              </a:rPr>
              <a:t>NESN.SW     0.8481         1.222098</a:t>
            </a:r>
            <a:endParaRPr sz="1000">
              <a:highlight>
                <a:schemeClr val="lt1"/>
              </a:highlight>
            </a:endParaRPr>
          </a:p>
          <a:p>
            <a:pPr indent="0" lvl="0" marL="0" rtl="0" algn="l">
              <a:spcBef>
                <a:spcPts val="0"/>
              </a:spcBef>
              <a:spcAft>
                <a:spcPts val="0"/>
              </a:spcAft>
              <a:buNone/>
            </a:pPr>
            <a:r>
              <a:t/>
            </a:r>
            <a:endParaRPr sz="1000">
              <a:highlight>
                <a:schemeClr val="lt1"/>
              </a:highlight>
            </a:endParaRPr>
          </a:p>
          <a:p>
            <a:pPr indent="0" lvl="0" marL="0" rtl="0" algn="l">
              <a:spcBef>
                <a:spcPts val="0"/>
              </a:spcBef>
              <a:spcAft>
                <a:spcPts val="0"/>
              </a:spcAft>
              <a:buNone/>
            </a:pPr>
            <a:r>
              <a:t/>
            </a:r>
            <a:endParaRPr sz="1000">
              <a:highlight>
                <a:schemeClr val="lt1"/>
              </a:highlight>
            </a:endParaRPr>
          </a:p>
        </p:txBody>
      </p:sp>
      <p:sp>
        <p:nvSpPr>
          <p:cNvPr id="215" name="Google Shape;215;p23"/>
          <p:cNvSpPr txBox="1"/>
          <p:nvPr/>
        </p:nvSpPr>
        <p:spPr>
          <a:xfrm>
            <a:off x="5183800" y="1554525"/>
            <a:ext cx="26565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highlight>
                  <a:schemeClr val="lt1"/>
                </a:highlight>
              </a:rPr>
              <a:t>Stock      MAE                 RMSE</a:t>
            </a:r>
            <a:endParaRPr b="1" sz="1000">
              <a:highlight>
                <a:schemeClr val="lt1"/>
              </a:highlight>
            </a:endParaRPr>
          </a:p>
          <a:p>
            <a:pPr indent="0" lvl="0" marL="0" rtl="0" algn="l">
              <a:spcBef>
                <a:spcPts val="0"/>
              </a:spcBef>
              <a:spcAft>
                <a:spcPts val="0"/>
              </a:spcAft>
              <a:buNone/>
            </a:pPr>
            <a:r>
              <a:rPr lang="en" sz="1000">
                <a:highlight>
                  <a:schemeClr val="lt1"/>
                </a:highlight>
              </a:rPr>
              <a:t>AAPL        1.522514     2.228308</a:t>
            </a:r>
            <a:endParaRPr sz="1000">
              <a:highlight>
                <a:schemeClr val="lt1"/>
              </a:highlight>
            </a:endParaRPr>
          </a:p>
          <a:p>
            <a:pPr indent="0" lvl="0" marL="0" rtl="0" algn="l">
              <a:spcBef>
                <a:spcPts val="0"/>
              </a:spcBef>
              <a:spcAft>
                <a:spcPts val="0"/>
              </a:spcAft>
              <a:buNone/>
            </a:pPr>
            <a:r>
              <a:rPr lang="en" sz="1000">
                <a:highlight>
                  <a:schemeClr val="lt1"/>
                </a:highlight>
              </a:rPr>
              <a:t>MSFT        1.297048    1.714305</a:t>
            </a:r>
            <a:endParaRPr sz="1000">
              <a:highlight>
                <a:schemeClr val="lt1"/>
              </a:highlight>
            </a:endParaRPr>
          </a:p>
          <a:p>
            <a:pPr indent="0" lvl="0" marL="0" rtl="0" algn="l">
              <a:spcBef>
                <a:spcPts val="0"/>
              </a:spcBef>
              <a:spcAft>
                <a:spcPts val="0"/>
              </a:spcAft>
              <a:buNone/>
            </a:pPr>
            <a:r>
              <a:rPr lang="en" sz="1000">
                <a:highlight>
                  <a:schemeClr val="lt1"/>
                </a:highlight>
              </a:rPr>
              <a:t>NVDA        2.665115     3.676411</a:t>
            </a:r>
            <a:endParaRPr sz="1000">
              <a:highlight>
                <a:schemeClr val="lt1"/>
              </a:highlight>
            </a:endParaRPr>
          </a:p>
          <a:p>
            <a:pPr indent="0" lvl="0" marL="0" rtl="0" algn="l">
              <a:spcBef>
                <a:spcPts val="0"/>
              </a:spcBef>
              <a:spcAft>
                <a:spcPts val="0"/>
              </a:spcAft>
              <a:buNone/>
            </a:pPr>
            <a:r>
              <a:rPr lang="en" sz="1000">
                <a:highlight>
                  <a:schemeClr val="lt1"/>
                </a:highlight>
              </a:rPr>
              <a:t>AMZN        1.351453    1.880892</a:t>
            </a:r>
            <a:endParaRPr sz="1000">
              <a:highlight>
                <a:schemeClr val="lt1"/>
              </a:highlight>
            </a:endParaRPr>
          </a:p>
          <a:p>
            <a:pPr indent="0" lvl="0" marL="0" rtl="0" algn="l">
              <a:spcBef>
                <a:spcPts val="0"/>
              </a:spcBef>
              <a:spcAft>
                <a:spcPts val="0"/>
              </a:spcAft>
              <a:buNone/>
            </a:pPr>
            <a:r>
              <a:rPr lang="en" sz="1000">
                <a:highlight>
                  <a:schemeClr val="lt1"/>
                </a:highlight>
              </a:rPr>
              <a:t>GOOGL     1.270257    1.742215</a:t>
            </a:r>
            <a:endParaRPr sz="1000">
              <a:highlight>
                <a:schemeClr val="lt1"/>
              </a:highlight>
            </a:endParaRPr>
          </a:p>
          <a:p>
            <a:pPr indent="0" lvl="0" marL="0" rtl="0" algn="l">
              <a:spcBef>
                <a:spcPts val="0"/>
              </a:spcBef>
              <a:spcAft>
                <a:spcPts val="0"/>
              </a:spcAft>
              <a:buNone/>
            </a:pPr>
            <a:r>
              <a:rPr lang="en" sz="1000">
                <a:highlight>
                  <a:schemeClr val="lt1"/>
                </a:highlight>
              </a:rPr>
              <a:t>META        1.386151    2.079603</a:t>
            </a:r>
            <a:endParaRPr sz="1000">
              <a:highlight>
                <a:schemeClr val="lt1"/>
              </a:highlight>
            </a:endParaRPr>
          </a:p>
          <a:p>
            <a:pPr indent="0" lvl="0" marL="0" rtl="0" algn="l">
              <a:spcBef>
                <a:spcPts val="0"/>
              </a:spcBef>
              <a:spcAft>
                <a:spcPts val="0"/>
              </a:spcAft>
              <a:buNone/>
            </a:pPr>
            <a:r>
              <a:rPr lang="en" sz="1000">
                <a:highlight>
                  <a:schemeClr val="lt1"/>
                </a:highlight>
              </a:rPr>
              <a:t>TSLA         2.400147    3.605987</a:t>
            </a:r>
            <a:endParaRPr sz="1000">
              <a:highlight>
                <a:schemeClr val="lt1"/>
              </a:highlight>
            </a:endParaRPr>
          </a:p>
          <a:p>
            <a:pPr indent="0" lvl="0" marL="0" rtl="0" algn="l">
              <a:spcBef>
                <a:spcPts val="0"/>
              </a:spcBef>
              <a:spcAft>
                <a:spcPts val="0"/>
              </a:spcAft>
              <a:buNone/>
            </a:pPr>
            <a:r>
              <a:rPr lang="en" sz="1000">
                <a:highlight>
                  <a:schemeClr val="lt1"/>
                </a:highlight>
              </a:rPr>
              <a:t>BRK‑B       0.910566    1.269367</a:t>
            </a:r>
            <a:endParaRPr sz="1000">
              <a:highlight>
                <a:schemeClr val="lt1"/>
              </a:highlight>
            </a:endParaRPr>
          </a:p>
          <a:p>
            <a:pPr indent="0" lvl="0" marL="0" rtl="0" algn="l">
              <a:spcBef>
                <a:spcPts val="0"/>
              </a:spcBef>
              <a:spcAft>
                <a:spcPts val="0"/>
              </a:spcAft>
              <a:buNone/>
            </a:pPr>
            <a:r>
              <a:rPr lang="en" sz="1000">
                <a:highlight>
                  <a:schemeClr val="lt1"/>
                </a:highlight>
              </a:rPr>
              <a:t>JPM          1.201607    1.626328</a:t>
            </a:r>
            <a:endParaRPr sz="1000">
              <a:highlight>
                <a:schemeClr val="lt1"/>
              </a:highlight>
            </a:endParaRPr>
          </a:p>
          <a:p>
            <a:pPr indent="0" lvl="0" marL="0" rtl="0" algn="l">
              <a:spcBef>
                <a:spcPts val="0"/>
              </a:spcBef>
              <a:spcAft>
                <a:spcPts val="0"/>
              </a:spcAft>
              <a:buNone/>
            </a:pPr>
            <a:r>
              <a:rPr lang="en" sz="1000">
                <a:highlight>
                  <a:schemeClr val="lt1"/>
                </a:highlight>
              </a:rPr>
              <a:t>V               1.057909    1.459868</a:t>
            </a:r>
            <a:endParaRPr sz="1000">
              <a:highlight>
                <a:schemeClr val="lt1"/>
              </a:highlight>
            </a:endParaRPr>
          </a:p>
          <a:p>
            <a:pPr indent="0" lvl="0" marL="0" rtl="0" algn="l">
              <a:spcBef>
                <a:spcPts val="0"/>
              </a:spcBef>
              <a:spcAft>
                <a:spcPts val="0"/>
              </a:spcAft>
              <a:buNone/>
            </a:pPr>
            <a:r>
              <a:rPr lang="en" sz="1000">
                <a:highlight>
                  <a:schemeClr val="lt1"/>
                </a:highlight>
              </a:rPr>
              <a:t>SAP.DE     1.234072    1.642614</a:t>
            </a:r>
            <a:endParaRPr sz="1000">
              <a:highlight>
                <a:schemeClr val="lt1"/>
              </a:highlight>
            </a:endParaRPr>
          </a:p>
          <a:p>
            <a:pPr indent="0" lvl="0" marL="0" rtl="0" algn="l">
              <a:spcBef>
                <a:spcPts val="0"/>
              </a:spcBef>
              <a:spcAft>
                <a:spcPts val="0"/>
              </a:spcAft>
              <a:buNone/>
            </a:pPr>
            <a:r>
              <a:rPr lang="en" sz="1000">
                <a:highlight>
                  <a:schemeClr val="lt1"/>
                </a:highlight>
              </a:rPr>
              <a:t>SIE.DE      1.504709    1.943803</a:t>
            </a:r>
            <a:endParaRPr sz="1000">
              <a:highlight>
                <a:schemeClr val="lt1"/>
              </a:highlight>
            </a:endParaRPr>
          </a:p>
          <a:p>
            <a:pPr indent="0" lvl="0" marL="0" rtl="0" algn="l">
              <a:spcBef>
                <a:spcPts val="0"/>
              </a:spcBef>
              <a:spcAft>
                <a:spcPts val="0"/>
              </a:spcAft>
              <a:buNone/>
            </a:pPr>
            <a:r>
              <a:rPr lang="en" sz="1000">
                <a:highlight>
                  <a:schemeClr val="lt1"/>
                </a:highlight>
              </a:rPr>
              <a:t>ALV.DE      0.889942    1.170593</a:t>
            </a:r>
            <a:endParaRPr sz="1000">
              <a:highlight>
                <a:schemeClr val="lt1"/>
              </a:highlight>
            </a:endParaRPr>
          </a:p>
          <a:p>
            <a:pPr indent="0" lvl="0" marL="0" rtl="0" algn="l">
              <a:spcBef>
                <a:spcPts val="0"/>
              </a:spcBef>
              <a:spcAft>
                <a:spcPts val="0"/>
              </a:spcAft>
              <a:buNone/>
            </a:pPr>
            <a:r>
              <a:rPr lang="en" sz="1000">
                <a:highlight>
                  <a:schemeClr val="lt1"/>
                </a:highlight>
              </a:rPr>
              <a:t>VOW3.DE  1.168535    1.414243</a:t>
            </a:r>
            <a:endParaRPr sz="1000">
              <a:highlight>
                <a:schemeClr val="lt1"/>
              </a:highlight>
            </a:endParaRPr>
          </a:p>
          <a:p>
            <a:pPr indent="0" lvl="0" marL="0" rtl="0" algn="l">
              <a:spcBef>
                <a:spcPts val="0"/>
              </a:spcBef>
              <a:spcAft>
                <a:spcPts val="0"/>
              </a:spcAft>
              <a:buNone/>
            </a:pPr>
            <a:r>
              <a:rPr lang="en" sz="1000">
                <a:highlight>
                  <a:schemeClr val="lt1"/>
                </a:highlight>
              </a:rPr>
              <a:t>LIN.DE       1.060477    1.213820</a:t>
            </a:r>
            <a:endParaRPr sz="1000">
              <a:highlight>
                <a:schemeClr val="lt1"/>
              </a:highlight>
            </a:endParaRPr>
          </a:p>
          <a:p>
            <a:pPr indent="0" lvl="0" marL="0" rtl="0" algn="l">
              <a:spcBef>
                <a:spcPts val="0"/>
              </a:spcBef>
              <a:spcAft>
                <a:spcPts val="0"/>
              </a:spcAft>
              <a:buNone/>
            </a:pPr>
            <a:r>
              <a:rPr lang="en" sz="1000">
                <a:highlight>
                  <a:schemeClr val="lt1"/>
                </a:highlight>
              </a:rPr>
              <a:t>MC.PA        1.344698    1.796585</a:t>
            </a:r>
            <a:endParaRPr sz="1000">
              <a:highlight>
                <a:schemeClr val="lt1"/>
              </a:highlight>
            </a:endParaRPr>
          </a:p>
          <a:p>
            <a:pPr indent="0" lvl="0" marL="0" rtl="0" algn="l">
              <a:spcBef>
                <a:spcPts val="0"/>
              </a:spcBef>
              <a:spcAft>
                <a:spcPts val="0"/>
              </a:spcAft>
              <a:buNone/>
            </a:pPr>
            <a:r>
              <a:rPr lang="en" sz="1000">
                <a:highlight>
                  <a:schemeClr val="lt1"/>
                </a:highlight>
              </a:rPr>
              <a:t>OR.PA        0.793083    0.984570</a:t>
            </a:r>
            <a:endParaRPr sz="1000">
              <a:highlight>
                <a:schemeClr val="lt1"/>
              </a:highlight>
            </a:endParaRPr>
          </a:p>
          <a:p>
            <a:pPr indent="0" lvl="0" marL="0" rtl="0" algn="l">
              <a:spcBef>
                <a:spcPts val="0"/>
              </a:spcBef>
              <a:spcAft>
                <a:spcPts val="0"/>
              </a:spcAft>
              <a:buNone/>
            </a:pPr>
            <a:r>
              <a:rPr lang="en" sz="1000">
                <a:highlight>
                  <a:schemeClr val="lt1"/>
                </a:highlight>
              </a:rPr>
              <a:t>AIR.PA       1.153930    1.460713</a:t>
            </a:r>
            <a:endParaRPr sz="1000">
              <a:highlight>
                <a:schemeClr val="lt1"/>
              </a:highlight>
            </a:endParaRPr>
          </a:p>
          <a:p>
            <a:pPr indent="0" lvl="0" marL="0" rtl="0" algn="l">
              <a:spcBef>
                <a:spcPts val="0"/>
              </a:spcBef>
              <a:spcAft>
                <a:spcPts val="0"/>
              </a:spcAft>
              <a:buNone/>
            </a:pPr>
            <a:r>
              <a:rPr lang="en" sz="1000">
                <a:highlight>
                  <a:schemeClr val="lt1"/>
                </a:highlight>
              </a:rPr>
              <a:t>ASML.AS    1.414906    1.832806</a:t>
            </a:r>
            <a:endParaRPr sz="1000">
              <a:highlight>
                <a:schemeClr val="lt1"/>
              </a:highlight>
            </a:endParaRPr>
          </a:p>
          <a:p>
            <a:pPr indent="0" lvl="0" marL="0" rtl="0" algn="l">
              <a:spcBef>
                <a:spcPts val="0"/>
              </a:spcBef>
              <a:spcAft>
                <a:spcPts val="0"/>
              </a:spcAft>
              <a:buNone/>
            </a:pPr>
            <a:r>
              <a:rPr lang="en" sz="1000">
                <a:highlight>
                  <a:schemeClr val="lt1"/>
                </a:highlight>
              </a:rPr>
              <a:t>NESN.SW   0.801679    1.136269</a:t>
            </a:r>
            <a:endParaRPr sz="1000">
              <a:highlight>
                <a:schemeClr val="lt1"/>
              </a:highlight>
            </a:endParaRPr>
          </a:p>
          <a:p>
            <a:pPr indent="0" lvl="0" marL="0" rtl="0" algn="l">
              <a:spcBef>
                <a:spcPts val="0"/>
              </a:spcBef>
              <a:spcAft>
                <a:spcPts val="0"/>
              </a:spcAft>
              <a:buNone/>
            </a:pPr>
            <a:r>
              <a:t/>
            </a:r>
            <a:endParaRPr sz="1000"/>
          </a:p>
        </p:txBody>
      </p:sp>
      <p:sp>
        <p:nvSpPr>
          <p:cNvPr id="216" name="Google Shape;216;p23"/>
          <p:cNvSpPr txBox="1"/>
          <p:nvPr/>
        </p:nvSpPr>
        <p:spPr>
          <a:xfrm>
            <a:off x="2063200" y="1307850"/>
            <a:ext cx="1382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       ARIMA</a:t>
            </a:r>
            <a:endParaRPr sz="1300">
              <a:solidFill>
                <a:schemeClr val="lt1"/>
              </a:solidFill>
              <a:latin typeface="Lato"/>
              <a:ea typeface="Lato"/>
              <a:cs typeface="Lato"/>
              <a:sym typeface="Lato"/>
            </a:endParaRPr>
          </a:p>
        </p:txBody>
      </p:sp>
      <p:sp>
        <p:nvSpPr>
          <p:cNvPr id="217" name="Google Shape;217;p23"/>
          <p:cNvSpPr txBox="1"/>
          <p:nvPr/>
        </p:nvSpPr>
        <p:spPr>
          <a:xfrm>
            <a:off x="5631925" y="1256875"/>
            <a:ext cx="3533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  GARCH</a:t>
            </a:r>
            <a:endParaRPr sz="13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4"/>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Tree-Based Ensemble Models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XGBoost Model</a:t>
            </a:r>
            <a:endParaRPr/>
          </a:p>
        </p:txBody>
      </p:sp>
      <p:sp>
        <p:nvSpPr>
          <p:cNvPr id="228" name="Google Shape;228;p25"/>
          <p:cNvSpPr txBox="1"/>
          <p:nvPr>
            <p:ph idx="1" type="body"/>
          </p:nvPr>
        </p:nvSpPr>
        <p:spPr>
          <a:xfrm>
            <a:off x="666600" y="1449925"/>
            <a:ext cx="39657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Data Preprocessing for XGBoost</a:t>
            </a:r>
            <a:endParaRPr b="1"/>
          </a:p>
          <a:p>
            <a:pPr indent="0" lvl="0" marL="0" rtl="0" algn="l">
              <a:spcBef>
                <a:spcPts val="1200"/>
              </a:spcBef>
              <a:spcAft>
                <a:spcPts val="0"/>
              </a:spcAft>
              <a:buNone/>
            </a:pPr>
            <a:r>
              <a:rPr lang="en" u="sng"/>
              <a:t>Feature engineering: </a:t>
            </a:r>
            <a:endParaRPr u="sng"/>
          </a:p>
          <a:p>
            <a:pPr indent="0" lvl="0" marL="0" rtl="0" algn="l">
              <a:spcBef>
                <a:spcPts val="1200"/>
              </a:spcBef>
              <a:spcAft>
                <a:spcPts val="0"/>
              </a:spcAft>
              <a:buNone/>
            </a:pPr>
            <a:r>
              <a:rPr lang="en"/>
              <a:t>returns, volatility, dollar volume, lags</a:t>
            </a:r>
            <a:endParaRPr/>
          </a:p>
          <a:p>
            <a:pPr indent="0" lvl="0" marL="0" rtl="0" algn="l">
              <a:spcBef>
                <a:spcPts val="1200"/>
              </a:spcBef>
              <a:spcAft>
                <a:spcPts val="0"/>
              </a:spcAft>
              <a:buNone/>
            </a:pPr>
            <a:r>
              <a:rPr lang="en" u="sng"/>
              <a:t>Target defined: </a:t>
            </a:r>
            <a:endParaRPr u="sng"/>
          </a:p>
          <a:p>
            <a:pPr indent="0" lvl="0" marL="0" rtl="0" algn="l">
              <a:spcBef>
                <a:spcPts val="1200"/>
              </a:spcBef>
              <a:spcAft>
                <a:spcPts val="0"/>
              </a:spcAft>
              <a:buNone/>
            </a:pPr>
            <a:r>
              <a:rPr lang="en"/>
              <a:t>5-day future return</a:t>
            </a:r>
            <a:endParaRPr/>
          </a:p>
          <a:p>
            <a:pPr indent="0" lvl="0" marL="0" rtl="0" algn="l">
              <a:spcBef>
                <a:spcPts val="1200"/>
              </a:spcBef>
              <a:spcAft>
                <a:spcPts val="0"/>
              </a:spcAft>
              <a:buNone/>
            </a:pPr>
            <a:r>
              <a:rPr lang="en" u="sng"/>
              <a:t>Data cleaning: </a:t>
            </a:r>
            <a:endParaRPr u="sng"/>
          </a:p>
          <a:p>
            <a:pPr indent="0" lvl="0" marL="0" rtl="0" algn="l">
              <a:spcBef>
                <a:spcPts val="1200"/>
              </a:spcBef>
              <a:spcAft>
                <a:spcPts val="0"/>
              </a:spcAft>
              <a:buNone/>
            </a:pPr>
            <a:r>
              <a:rPr lang="en"/>
              <a:t>handled missing values &amp; short series</a:t>
            </a:r>
            <a:endParaRPr/>
          </a:p>
          <a:p>
            <a:pPr indent="0" lvl="0" marL="0" rtl="0" algn="l">
              <a:spcBef>
                <a:spcPts val="1200"/>
              </a:spcBef>
              <a:spcAft>
                <a:spcPts val="1200"/>
              </a:spcAft>
              <a:buNone/>
            </a:pPr>
            <a:r>
              <a:t/>
            </a:r>
            <a:endParaRPr b="1"/>
          </a:p>
        </p:txBody>
      </p:sp>
      <p:sp>
        <p:nvSpPr>
          <p:cNvPr id="229" name="Google Shape;229;p25"/>
          <p:cNvSpPr txBox="1"/>
          <p:nvPr>
            <p:ph idx="1" type="body"/>
          </p:nvPr>
        </p:nvSpPr>
        <p:spPr>
          <a:xfrm>
            <a:off x="4925250" y="1428550"/>
            <a:ext cx="39657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XGBoost Model Architecture: </a:t>
            </a:r>
            <a:endParaRPr b="1"/>
          </a:p>
          <a:p>
            <a:pPr indent="0" lvl="0" marL="0" rtl="0" algn="l">
              <a:spcBef>
                <a:spcPts val="1200"/>
              </a:spcBef>
              <a:spcAft>
                <a:spcPts val="0"/>
              </a:spcAft>
              <a:buNone/>
            </a:pPr>
            <a:r>
              <a:rPr lang="en" u="sng"/>
              <a:t>Input</a:t>
            </a:r>
            <a:r>
              <a:rPr lang="en"/>
              <a:t>:  return-based features (lags, volatility, volume)</a:t>
            </a:r>
            <a:endParaRPr/>
          </a:p>
          <a:p>
            <a:pPr indent="0" lvl="0" marL="0" rtl="0" algn="l">
              <a:spcBef>
                <a:spcPts val="1200"/>
              </a:spcBef>
              <a:spcAft>
                <a:spcPts val="0"/>
              </a:spcAft>
              <a:buNone/>
            </a:pPr>
            <a:r>
              <a:rPr lang="en" u="sng"/>
              <a:t>Target</a:t>
            </a:r>
            <a:r>
              <a:rPr lang="en"/>
              <a:t>: 5-day forward return</a:t>
            </a:r>
            <a:endParaRPr/>
          </a:p>
          <a:p>
            <a:pPr indent="0" lvl="0" marL="0" rtl="0" algn="l">
              <a:spcBef>
                <a:spcPts val="1200"/>
              </a:spcBef>
              <a:spcAft>
                <a:spcPts val="0"/>
              </a:spcAft>
              <a:buNone/>
            </a:pPr>
            <a:r>
              <a:rPr lang="en" u="sng"/>
              <a:t>TimeSeriesSplit</a:t>
            </a:r>
            <a:r>
              <a:rPr lang="en"/>
              <a:t> with 3 folds (preserves temporal order)</a:t>
            </a:r>
            <a:endParaRPr/>
          </a:p>
          <a:p>
            <a:pPr indent="0" lvl="0" marL="0" rtl="0" algn="l">
              <a:spcBef>
                <a:spcPts val="1200"/>
              </a:spcBef>
              <a:spcAft>
                <a:spcPts val="0"/>
              </a:spcAft>
              <a:buNone/>
            </a:pPr>
            <a:r>
              <a:rPr lang="en" u="sng"/>
              <a:t>RobustScaler</a:t>
            </a:r>
            <a:r>
              <a:rPr lang="en"/>
              <a:t> for outlier-resistant normalization</a:t>
            </a:r>
            <a:endParaRPr/>
          </a:p>
          <a:p>
            <a:pPr indent="0" lvl="0" marL="0" rtl="0" algn="l">
              <a:spcBef>
                <a:spcPts val="1200"/>
              </a:spcBef>
              <a:spcAft>
                <a:spcPts val="0"/>
              </a:spcAft>
              <a:buNone/>
            </a:pPr>
            <a:r>
              <a:rPr lang="en" u="sng"/>
              <a:t>Hyperparameters: </a:t>
            </a:r>
            <a:r>
              <a:rPr lang="en"/>
              <a:t>500 trees, LR = 0.05, max depth = 6</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1297500" y="88950"/>
            <a:ext cx="7038900" cy="50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 results</a:t>
            </a:r>
            <a:endParaRPr/>
          </a:p>
        </p:txBody>
      </p:sp>
      <p:sp>
        <p:nvSpPr>
          <p:cNvPr id="235" name="Google Shape;235;p26"/>
          <p:cNvSpPr txBox="1"/>
          <p:nvPr>
            <p:ph idx="1" type="body"/>
          </p:nvPr>
        </p:nvSpPr>
        <p:spPr>
          <a:xfrm>
            <a:off x="5701700" y="1191250"/>
            <a:ext cx="2634600" cy="328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Average RMSE: 0.046516</a:t>
            </a:r>
            <a:endParaRPr sz="1600"/>
          </a:p>
          <a:p>
            <a:pPr indent="0" lvl="0" marL="0" rtl="0" algn="l">
              <a:spcBef>
                <a:spcPts val="1200"/>
              </a:spcBef>
              <a:spcAft>
                <a:spcPts val="0"/>
              </a:spcAft>
              <a:buNone/>
            </a:pPr>
            <a:r>
              <a:rPr lang="en" sz="1600"/>
              <a:t>Average MAE: 0.03421</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rPr lang="en" sz="1600"/>
              <a:t>Better results on stable stocks, higher error on volatile ones (e.g., TSLA, NVDA)</a:t>
            </a:r>
            <a:endParaRPr sz="1600"/>
          </a:p>
        </p:txBody>
      </p:sp>
      <p:pic>
        <p:nvPicPr>
          <p:cNvPr id="236" name="Google Shape;236;p26"/>
          <p:cNvPicPr preferRelativeResize="0"/>
          <p:nvPr/>
        </p:nvPicPr>
        <p:blipFill>
          <a:blip r:embed="rId3">
            <a:alphaModFix/>
          </a:blip>
          <a:stretch>
            <a:fillRect/>
          </a:stretch>
        </p:blipFill>
        <p:spPr>
          <a:xfrm>
            <a:off x="1211025" y="592350"/>
            <a:ext cx="3360975" cy="4377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7"/>
          <p:cNvSpPr txBox="1"/>
          <p:nvPr>
            <p:ph type="title"/>
          </p:nvPr>
        </p:nvSpPr>
        <p:spPr>
          <a:xfrm>
            <a:off x="1297500" y="317550"/>
            <a:ext cx="7038900" cy="50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 results</a:t>
            </a:r>
            <a:endParaRPr/>
          </a:p>
        </p:txBody>
      </p:sp>
      <p:pic>
        <p:nvPicPr>
          <p:cNvPr id="242" name="Google Shape;242;p27"/>
          <p:cNvPicPr preferRelativeResize="0"/>
          <p:nvPr/>
        </p:nvPicPr>
        <p:blipFill>
          <a:blip r:embed="rId3">
            <a:alphaModFix/>
          </a:blip>
          <a:stretch>
            <a:fillRect/>
          </a:stretch>
        </p:blipFill>
        <p:spPr>
          <a:xfrm>
            <a:off x="510163" y="973350"/>
            <a:ext cx="8252188" cy="38440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LightGBM</a:t>
            </a:r>
            <a:endParaRPr/>
          </a:p>
        </p:txBody>
      </p:sp>
      <p:sp>
        <p:nvSpPr>
          <p:cNvPr id="248" name="Google Shape;248;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u="sng"/>
              <a:t>Preprocessing :</a:t>
            </a:r>
            <a:endParaRPr b="1" sz="1400" u="sng"/>
          </a:p>
          <a:p>
            <a:pPr indent="0" lvl="0" marL="0" rtl="0" algn="l">
              <a:spcBef>
                <a:spcPts val="1200"/>
              </a:spcBef>
              <a:spcAft>
                <a:spcPts val="0"/>
              </a:spcAft>
              <a:buNone/>
            </a:pPr>
            <a:r>
              <a:rPr lang="en" sz="1400"/>
              <a:t>Applied same preprocessing pipeline as XGBoost</a:t>
            </a:r>
            <a:endParaRPr sz="1400"/>
          </a:p>
          <a:p>
            <a:pPr indent="0" lvl="0" marL="0" rtl="0" algn="l">
              <a:spcBef>
                <a:spcPts val="1200"/>
              </a:spcBef>
              <a:spcAft>
                <a:spcPts val="0"/>
              </a:spcAft>
              <a:buNone/>
            </a:pPr>
            <a:r>
              <a:rPr b="1" lang="en" sz="1400" u="sng"/>
              <a:t>Model architecture:</a:t>
            </a:r>
            <a:br>
              <a:rPr b="1" lang="en" sz="1400"/>
            </a:br>
            <a:r>
              <a:rPr lang="en" sz="1400"/>
              <a:t>Key Parameters</a:t>
            </a:r>
            <a:endParaRPr sz="1400"/>
          </a:p>
          <a:p>
            <a:pPr indent="0" lvl="0" marL="457200" rtl="0" algn="l">
              <a:spcBef>
                <a:spcPts val="1200"/>
              </a:spcBef>
              <a:spcAft>
                <a:spcPts val="0"/>
              </a:spcAft>
              <a:buNone/>
            </a:pPr>
            <a:r>
              <a:rPr lang="en" sz="1400"/>
              <a:t>n_estimators = 500 (number of boosting rounds)</a:t>
            </a:r>
            <a:br>
              <a:rPr lang="en" sz="1400"/>
            </a:br>
            <a:r>
              <a:rPr lang="en" sz="1400"/>
              <a:t>learning_rate = 0.05</a:t>
            </a:r>
            <a:br>
              <a:rPr lang="en" sz="1400"/>
            </a:br>
            <a:r>
              <a:rPr lang="en" sz="1400"/>
              <a:t>max_depth = 6</a:t>
            </a:r>
            <a:endParaRPr sz="1100">
              <a:solidFill>
                <a:srgbClr val="188038"/>
              </a:solidFill>
              <a:latin typeface="Roboto Mono"/>
              <a:ea typeface="Roboto Mono"/>
              <a:cs typeface="Roboto Mono"/>
              <a:sym typeface="Roboto Mono"/>
            </a:endParaRPr>
          </a:p>
          <a:p>
            <a:pPr indent="0" lvl="0" marL="0" rtl="0" algn="l">
              <a:spcBef>
                <a:spcPts val="1200"/>
              </a:spcBef>
              <a:spcAft>
                <a:spcPts val="1200"/>
              </a:spcAft>
              <a:buNone/>
            </a:pPr>
            <a:r>
              <a:t/>
            </a:r>
            <a:endParaRPr b="1"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1297500" y="88950"/>
            <a:ext cx="7038900" cy="50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LightGBM results</a:t>
            </a:r>
            <a:endParaRPr/>
          </a:p>
        </p:txBody>
      </p:sp>
      <p:sp>
        <p:nvSpPr>
          <p:cNvPr id="254" name="Google Shape;254;p29"/>
          <p:cNvSpPr txBox="1"/>
          <p:nvPr>
            <p:ph idx="1" type="body"/>
          </p:nvPr>
        </p:nvSpPr>
        <p:spPr>
          <a:xfrm>
            <a:off x="5701700" y="1191250"/>
            <a:ext cx="2634600" cy="328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solidFill>
                  <a:srgbClr val="FF0000"/>
                </a:solidFill>
              </a:rPr>
              <a:t>XGBoost</a:t>
            </a:r>
            <a:endParaRPr b="1" sz="1600">
              <a:solidFill>
                <a:srgbClr val="FF0000"/>
              </a:solidFill>
            </a:endParaRPr>
          </a:p>
          <a:p>
            <a:pPr indent="0" lvl="0" marL="0" rtl="0" algn="l">
              <a:spcBef>
                <a:spcPts val="1200"/>
              </a:spcBef>
              <a:spcAft>
                <a:spcPts val="0"/>
              </a:spcAft>
              <a:buNone/>
            </a:pPr>
            <a:r>
              <a:rPr lang="en" sz="1600"/>
              <a:t>Average RMSE: </a:t>
            </a:r>
            <a:r>
              <a:rPr lang="en" sz="1600"/>
              <a:t>0.046516</a:t>
            </a:r>
            <a:endParaRPr sz="1600"/>
          </a:p>
          <a:p>
            <a:pPr indent="0" lvl="0" marL="0" rtl="0" algn="l">
              <a:spcBef>
                <a:spcPts val="1200"/>
              </a:spcBef>
              <a:spcAft>
                <a:spcPts val="0"/>
              </a:spcAft>
              <a:buNone/>
            </a:pPr>
            <a:r>
              <a:rPr lang="en" sz="1600"/>
              <a:t>Average MAE: 0.03421</a:t>
            </a:r>
            <a:endParaRPr sz="1600"/>
          </a:p>
          <a:p>
            <a:pPr indent="0" lvl="0" marL="0" rtl="0" algn="l">
              <a:spcBef>
                <a:spcPts val="1200"/>
              </a:spcBef>
              <a:spcAft>
                <a:spcPts val="0"/>
              </a:spcAft>
              <a:buNone/>
            </a:pPr>
            <a:r>
              <a:rPr b="1" lang="en" sz="1600">
                <a:solidFill>
                  <a:srgbClr val="FF0000"/>
                </a:solidFill>
              </a:rPr>
              <a:t> LightGBM</a:t>
            </a:r>
            <a:endParaRPr b="1" sz="1600">
              <a:solidFill>
                <a:srgbClr val="FF0000"/>
              </a:solidFill>
            </a:endParaRPr>
          </a:p>
          <a:p>
            <a:pPr indent="0" lvl="0" marL="0" rtl="0" algn="l">
              <a:spcBef>
                <a:spcPts val="1200"/>
              </a:spcBef>
              <a:spcAft>
                <a:spcPts val="0"/>
              </a:spcAft>
              <a:buNone/>
            </a:pPr>
            <a:r>
              <a:rPr lang="en" sz="1600"/>
              <a:t>Average RMSE: 0.04592</a:t>
            </a:r>
            <a:endParaRPr sz="1600"/>
          </a:p>
          <a:p>
            <a:pPr indent="0" lvl="0" marL="0" rtl="0" algn="l">
              <a:spcBef>
                <a:spcPts val="1200"/>
              </a:spcBef>
              <a:spcAft>
                <a:spcPts val="1200"/>
              </a:spcAft>
              <a:buNone/>
            </a:pPr>
            <a:r>
              <a:rPr lang="en" sz="1600"/>
              <a:t>Average MAE: 0.03406</a:t>
            </a:r>
            <a:endParaRPr b="1" sz="1600"/>
          </a:p>
        </p:txBody>
      </p:sp>
      <p:pic>
        <p:nvPicPr>
          <p:cNvPr id="255" name="Google Shape;255;p29"/>
          <p:cNvPicPr preferRelativeResize="0"/>
          <p:nvPr/>
        </p:nvPicPr>
        <p:blipFill>
          <a:blip r:embed="rId3">
            <a:alphaModFix/>
          </a:blip>
          <a:stretch>
            <a:fillRect/>
          </a:stretch>
        </p:blipFill>
        <p:spPr>
          <a:xfrm>
            <a:off x="1018575" y="592350"/>
            <a:ext cx="3314375" cy="44805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ph idx="4294967295" type="ctrTitle"/>
          </p:nvPr>
        </p:nvSpPr>
        <p:spPr>
          <a:xfrm>
            <a:off x="192225" y="-25325"/>
            <a:ext cx="8520600" cy="519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Random Boost</a:t>
            </a:r>
            <a:endParaRPr/>
          </a:p>
        </p:txBody>
      </p:sp>
      <p:pic>
        <p:nvPicPr>
          <p:cNvPr id="261" name="Google Shape;261;p30" title="bd4b368c-42de-42ac-b435-1085733a42da.png"/>
          <p:cNvPicPr preferRelativeResize="0"/>
          <p:nvPr/>
        </p:nvPicPr>
        <p:blipFill>
          <a:blip r:embed="rId3">
            <a:alphaModFix/>
          </a:blip>
          <a:stretch>
            <a:fillRect/>
          </a:stretch>
        </p:blipFill>
        <p:spPr>
          <a:xfrm>
            <a:off x="0" y="2571750"/>
            <a:ext cx="9144001" cy="2571751"/>
          </a:xfrm>
          <a:prstGeom prst="rect">
            <a:avLst/>
          </a:prstGeom>
          <a:noFill/>
          <a:ln>
            <a:noFill/>
          </a:ln>
        </p:spPr>
      </p:pic>
      <p:pic>
        <p:nvPicPr>
          <p:cNvPr id="262" name="Google Shape;262;p30" title="download.png"/>
          <p:cNvPicPr preferRelativeResize="0"/>
          <p:nvPr/>
        </p:nvPicPr>
        <p:blipFill>
          <a:blip r:embed="rId4">
            <a:alphaModFix/>
          </a:blip>
          <a:stretch>
            <a:fillRect/>
          </a:stretch>
        </p:blipFill>
        <p:spPr>
          <a:xfrm>
            <a:off x="30600" y="604975"/>
            <a:ext cx="9082801" cy="19667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590425" y="3348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Cat Boost</a:t>
            </a:r>
            <a:endParaRPr/>
          </a:p>
        </p:txBody>
      </p:sp>
      <p:pic>
        <p:nvPicPr>
          <p:cNvPr id="268" name="Google Shape;268;p31" title="download.png"/>
          <p:cNvPicPr preferRelativeResize="0"/>
          <p:nvPr/>
        </p:nvPicPr>
        <p:blipFill>
          <a:blip r:embed="rId3">
            <a:alphaModFix/>
          </a:blip>
          <a:stretch>
            <a:fillRect/>
          </a:stretch>
        </p:blipFill>
        <p:spPr>
          <a:xfrm>
            <a:off x="0" y="3076675"/>
            <a:ext cx="9143999" cy="2066826"/>
          </a:xfrm>
          <a:prstGeom prst="rect">
            <a:avLst/>
          </a:prstGeom>
          <a:noFill/>
          <a:ln>
            <a:noFill/>
          </a:ln>
        </p:spPr>
      </p:pic>
      <p:pic>
        <p:nvPicPr>
          <p:cNvPr id="269" name="Google Shape;269;p31" title="download.png"/>
          <p:cNvPicPr preferRelativeResize="0"/>
          <p:nvPr/>
        </p:nvPicPr>
        <p:blipFill>
          <a:blip r:embed="rId4">
            <a:alphaModFix/>
          </a:blip>
          <a:stretch>
            <a:fillRect/>
          </a:stretch>
        </p:blipFill>
        <p:spPr>
          <a:xfrm>
            <a:off x="0" y="755075"/>
            <a:ext cx="8959350" cy="2321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Montserrat"/>
                <a:ea typeface="Montserrat"/>
                <a:cs typeface="Montserrat"/>
                <a:sym typeface="Montserrat"/>
              </a:rPr>
              <a:t>Content</a:t>
            </a:r>
            <a:endParaRPr sz="2400">
              <a:solidFill>
                <a:srgbClr val="FFFFFF"/>
              </a:solidFill>
              <a:latin typeface="Montserrat"/>
              <a:ea typeface="Montserrat"/>
              <a:cs typeface="Montserrat"/>
              <a:sym typeface="Montserrat"/>
            </a:endParaRPr>
          </a:p>
        </p:txBody>
      </p:sp>
      <p:sp>
        <p:nvSpPr>
          <p:cNvPr id="141" name="Google Shape;141;p14"/>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Motivation</a:t>
            </a:r>
            <a:endParaRPr sz="1800">
              <a:solidFill>
                <a:srgbClr val="CACACA"/>
              </a:solidFill>
              <a:latin typeface="Average"/>
              <a:ea typeface="Average"/>
              <a:cs typeface="Average"/>
              <a:sym typeface="Average"/>
            </a:endParaRPr>
          </a:p>
        </p:txBody>
      </p:sp>
      <p:sp>
        <p:nvSpPr>
          <p:cNvPr id="142" name="Google Shape;142;p14"/>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Dataset</a:t>
            </a:r>
            <a:endParaRPr>
              <a:solidFill>
                <a:srgbClr val="CACACA"/>
              </a:solidFill>
              <a:latin typeface="Montserrat"/>
              <a:ea typeface="Montserrat"/>
              <a:cs typeface="Montserrat"/>
              <a:sym typeface="Montserrat"/>
            </a:endParaRPr>
          </a:p>
        </p:txBody>
      </p:sp>
      <p:sp>
        <p:nvSpPr>
          <p:cNvPr id="143" name="Google Shape;143;p14"/>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Baseline Models</a:t>
            </a:r>
            <a:endParaRPr>
              <a:solidFill>
                <a:srgbClr val="CACACA"/>
              </a:solidFill>
              <a:latin typeface="Montserrat"/>
              <a:ea typeface="Montserrat"/>
              <a:cs typeface="Montserrat"/>
              <a:sym typeface="Montserrat"/>
            </a:endParaRPr>
          </a:p>
        </p:txBody>
      </p:sp>
      <p:sp>
        <p:nvSpPr>
          <p:cNvPr id="144" name="Google Shape;144;p14"/>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Models</a:t>
            </a:r>
            <a:endParaRPr sz="1800">
              <a:solidFill>
                <a:srgbClr val="CACACA"/>
              </a:solidFill>
              <a:latin typeface="Average"/>
              <a:ea typeface="Average"/>
              <a:cs typeface="Average"/>
              <a:sym typeface="Average"/>
            </a:endParaRPr>
          </a:p>
        </p:txBody>
      </p:sp>
      <p:sp>
        <p:nvSpPr>
          <p:cNvPr id="145" name="Google Shape;145;p14"/>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Model comparison</a:t>
            </a:r>
            <a:endParaRPr sz="1800">
              <a:solidFill>
                <a:srgbClr val="CACACA"/>
              </a:solidFill>
              <a:latin typeface="Average"/>
              <a:ea typeface="Average"/>
              <a:cs typeface="Average"/>
              <a:sym typeface="Average"/>
            </a:endParaRPr>
          </a:p>
        </p:txBody>
      </p:sp>
      <p:sp>
        <p:nvSpPr>
          <p:cNvPr id="146" name="Google Shape;146;p14"/>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ACACA"/>
                </a:solidFill>
                <a:latin typeface="Montserrat"/>
                <a:ea typeface="Montserrat"/>
                <a:cs typeface="Montserrat"/>
                <a:sym typeface="Montserrat"/>
              </a:rPr>
              <a:t>Conclusion</a:t>
            </a:r>
            <a:endParaRPr sz="1800">
              <a:solidFill>
                <a:srgbClr val="CACACA"/>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Recurrent Neural Networks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RNN Model</a:t>
            </a:r>
            <a:endParaRPr/>
          </a:p>
        </p:txBody>
      </p:sp>
      <p:sp>
        <p:nvSpPr>
          <p:cNvPr id="280" name="Google Shape;280;p33"/>
          <p:cNvSpPr txBox="1"/>
          <p:nvPr>
            <p:ph idx="1" type="body"/>
          </p:nvPr>
        </p:nvSpPr>
        <p:spPr>
          <a:xfrm>
            <a:off x="666600" y="1449925"/>
            <a:ext cx="39657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u="sng"/>
              <a:t>Data Preprocessing for RNN:</a:t>
            </a:r>
            <a:endParaRPr b="1" sz="1400" u="sng"/>
          </a:p>
          <a:p>
            <a:pPr indent="0" lvl="0" marL="0" rtl="0" algn="l">
              <a:spcBef>
                <a:spcPts val="1200"/>
              </a:spcBef>
              <a:spcAft>
                <a:spcPts val="0"/>
              </a:spcAft>
              <a:buNone/>
            </a:pPr>
            <a:r>
              <a:rPr lang="en"/>
              <a:t>Calculated daily returns, 21-day volatility, and 5-day dollar volume</a:t>
            </a:r>
            <a:endParaRPr/>
          </a:p>
          <a:p>
            <a:pPr indent="0" lvl="0" marL="0" rtl="0" algn="l">
              <a:spcBef>
                <a:spcPts val="1200"/>
              </a:spcBef>
              <a:spcAft>
                <a:spcPts val="0"/>
              </a:spcAft>
              <a:buNone/>
            </a:pPr>
            <a:r>
              <a:rPr lang="en"/>
              <a:t>Created lagged return features (up to lag 5)</a:t>
            </a:r>
            <a:endParaRPr/>
          </a:p>
          <a:p>
            <a:pPr indent="0" lvl="0" marL="0" rtl="0" algn="l">
              <a:spcBef>
                <a:spcPts val="1200"/>
              </a:spcBef>
              <a:spcAft>
                <a:spcPts val="0"/>
              </a:spcAft>
              <a:buNone/>
            </a:pPr>
            <a:r>
              <a:rPr lang="en"/>
              <a:t>Defined the 5-day return as the prediction target</a:t>
            </a:r>
            <a:endParaRPr/>
          </a:p>
          <a:p>
            <a:pPr indent="0" lvl="0" marL="0" rtl="0" algn="l">
              <a:spcBef>
                <a:spcPts val="1200"/>
              </a:spcBef>
              <a:spcAft>
                <a:spcPts val="1200"/>
              </a:spcAft>
              <a:buNone/>
            </a:pPr>
            <a:r>
              <a:rPr lang="en"/>
              <a:t>Constructed input sequences of length 10 for RNN training</a:t>
            </a:r>
            <a:endParaRPr/>
          </a:p>
        </p:txBody>
      </p:sp>
      <p:sp>
        <p:nvSpPr>
          <p:cNvPr id="281" name="Google Shape;281;p33"/>
          <p:cNvSpPr txBox="1"/>
          <p:nvPr>
            <p:ph idx="1" type="body"/>
          </p:nvPr>
        </p:nvSpPr>
        <p:spPr>
          <a:xfrm>
            <a:off x="4925250" y="1428550"/>
            <a:ext cx="39657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u="sng"/>
              <a:t>RNN a</a:t>
            </a:r>
            <a:r>
              <a:rPr b="1" lang="en" sz="1400" u="sng"/>
              <a:t>rchitecture</a:t>
            </a:r>
            <a:r>
              <a:rPr b="1" lang="en" sz="1400" u="sng"/>
              <a:t>: </a:t>
            </a:r>
            <a:endParaRPr b="1" sz="1400" u="sng"/>
          </a:p>
          <a:p>
            <a:pPr indent="0" lvl="0" marL="0" rtl="0" algn="l">
              <a:spcBef>
                <a:spcPts val="1200"/>
              </a:spcBef>
              <a:spcAft>
                <a:spcPts val="0"/>
              </a:spcAft>
              <a:buNone/>
            </a:pPr>
            <a:r>
              <a:rPr lang="en"/>
              <a:t>SimpleRNN(32, activation='tanh') followed by Dense(1)</a:t>
            </a:r>
            <a:endParaRPr/>
          </a:p>
          <a:p>
            <a:pPr indent="0" lvl="0" marL="0" rtl="0" algn="l">
              <a:spcBef>
                <a:spcPts val="1200"/>
              </a:spcBef>
              <a:spcAft>
                <a:spcPts val="0"/>
              </a:spcAft>
              <a:buNone/>
            </a:pPr>
            <a:r>
              <a:rPr lang="en"/>
              <a:t>Optimizer: Adam | Loss: MSE</a:t>
            </a:r>
            <a:endParaRPr/>
          </a:p>
          <a:p>
            <a:pPr indent="0" lvl="0" marL="0" rtl="0" algn="l">
              <a:spcBef>
                <a:spcPts val="1200"/>
              </a:spcBef>
              <a:spcAft>
                <a:spcPts val="0"/>
              </a:spcAft>
              <a:buNone/>
            </a:pPr>
            <a:r>
              <a:rPr lang="en"/>
              <a:t>EarlyStopping on validation loss (patience=5)</a:t>
            </a:r>
            <a:endParaRPr/>
          </a:p>
          <a:p>
            <a:pPr indent="0" lvl="0" marL="0" rtl="0" algn="l">
              <a:spcBef>
                <a:spcPts val="1200"/>
              </a:spcBef>
              <a:spcAft>
                <a:spcPts val="0"/>
              </a:spcAft>
              <a:buNone/>
            </a:pPr>
            <a:r>
              <a:rPr lang="en"/>
              <a:t>Trained for up to 50 epochs, batch size = 32</a:t>
            </a:r>
            <a:endParaRPr/>
          </a:p>
          <a:p>
            <a:pPr indent="0" lvl="0" marL="0" rtl="0" algn="l">
              <a:spcBef>
                <a:spcPts val="1200"/>
              </a:spcBef>
              <a:spcAft>
                <a:spcPts val="0"/>
              </a:spcAft>
              <a:buNone/>
            </a:pPr>
            <a:r>
              <a:rPr lang="en"/>
              <a:t>Separate model trained for each stock</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4"/>
          <p:cNvSpPr txBox="1"/>
          <p:nvPr>
            <p:ph type="title"/>
          </p:nvPr>
        </p:nvSpPr>
        <p:spPr>
          <a:xfrm>
            <a:off x="1297500" y="88950"/>
            <a:ext cx="7038900" cy="50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RNN results</a:t>
            </a:r>
            <a:endParaRPr/>
          </a:p>
        </p:txBody>
      </p:sp>
      <p:sp>
        <p:nvSpPr>
          <p:cNvPr id="287" name="Google Shape;287;p34"/>
          <p:cNvSpPr txBox="1"/>
          <p:nvPr>
            <p:ph idx="1" type="body"/>
          </p:nvPr>
        </p:nvSpPr>
        <p:spPr>
          <a:xfrm>
            <a:off x="6066725" y="162675"/>
            <a:ext cx="2634600" cy="119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b="1" sz="1600">
              <a:solidFill>
                <a:srgbClr val="FF0000"/>
              </a:solidFill>
            </a:endParaRPr>
          </a:p>
          <a:p>
            <a:pPr indent="0" lvl="0" marL="0" rtl="0" algn="l">
              <a:spcBef>
                <a:spcPts val="1200"/>
              </a:spcBef>
              <a:spcAft>
                <a:spcPts val="0"/>
              </a:spcAft>
              <a:buNone/>
            </a:pPr>
            <a:r>
              <a:rPr lang="en" sz="1600">
                <a:highlight>
                  <a:srgbClr val="CF8846"/>
                </a:highlight>
              </a:rPr>
              <a:t>Average RMSE: 0.046516</a:t>
            </a:r>
            <a:endParaRPr sz="1600">
              <a:highlight>
                <a:srgbClr val="CF8846"/>
              </a:highlight>
            </a:endParaRPr>
          </a:p>
          <a:p>
            <a:pPr indent="0" lvl="0" marL="0" rtl="0" algn="l">
              <a:spcBef>
                <a:spcPts val="1200"/>
              </a:spcBef>
              <a:spcAft>
                <a:spcPts val="1200"/>
              </a:spcAft>
              <a:buNone/>
            </a:pPr>
            <a:r>
              <a:rPr lang="en" sz="1600">
                <a:highlight>
                  <a:srgbClr val="CF8846"/>
                </a:highlight>
              </a:rPr>
              <a:t>Average MAE: 0.03421</a:t>
            </a:r>
            <a:endParaRPr b="1" sz="1600">
              <a:highlight>
                <a:srgbClr val="CF8846"/>
              </a:highlight>
            </a:endParaRPr>
          </a:p>
        </p:txBody>
      </p:sp>
      <p:pic>
        <p:nvPicPr>
          <p:cNvPr id="288" name="Google Shape;288;p34"/>
          <p:cNvPicPr preferRelativeResize="0"/>
          <p:nvPr/>
        </p:nvPicPr>
        <p:blipFill>
          <a:blip r:embed="rId3">
            <a:alphaModFix/>
          </a:blip>
          <a:stretch>
            <a:fillRect/>
          </a:stretch>
        </p:blipFill>
        <p:spPr>
          <a:xfrm>
            <a:off x="334175" y="1429125"/>
            <a:ext cx="8233324" cy="34941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5"/>
          <p:cNvSpPr txBox="1"/>
          <p:nvPr>
            <p:ph type="title"/>
          </p:nvPr>
        </p:nvSpPr>
        <p:spPr>
          <a:xfrm>
            <a:off x="129750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LSTM (Long Short-Term Memory)</a:t>
            </a:r>
            <a:endParaRPr/>
          </a:p>
        </p:txBody>
      </p:sp>
      <p:sp>
        <p:nvSpPr>
          <p:cNvPr id="294" name="Google Shape;294;p35"/>
          <p:cNvSpPr txBox="1"/>
          <p:nvPr>
            <p:ph idx="1" type="body"/>
          </p:nvPr>
        </p:nvSpPr>
        <p:spPr>
          <a:xfrm>
            <a:off x="1297500" y="608575"/>
            <a:ext cx="5836200" cy="2103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100">
                <a:latin typeface="Arial"/>
                <a:ea typeface="Arial"/>
                <a:cs typeface="Arial"/>
                <a:sym typeface="Arial"/>
              </a:rPr>
              <a:t> </a:t>
            </a:r>
            <a:r>
              <a:rPr b="1" lang="en" sz="1100">
                <a:latin typeface="Arial"/>
                <a:ea typeface="Arial"/>
                <a:cs typeface="Arial"/>
                <a:sym typeface="Arial"/>
              </a:rPr>
              <a:t>Cell State (C):</a:t>
            </a:r>
            <a:r>
              <a:rPr lang="en" sz="1100">
                <a:latin typeface="Arial"/>
                <a:ea typeface="Arial"/>
                <a:cs typeface="Arial"/>
                <a:sym typeface="Arial"/>
              </a:rPr>
              <a:t> Memory of the network.	</a:t>
            </a:r>
            <a:r>
              <a:rPr b="1" lang="en" sz="1100">
                <a:latin typeface="Arial"/>
                <a:ea typeface="Arial"/>
                <a:cs typeface="Arial"/>
                <a:sym typeface="Arial"/>
              </a:rPr>
              <a:t>Hidden State (h):</a:t>
            </a:r>
            <a:r>
              <a:rPr lang="en" sz="1100">
                <a:latin typeface="Arial"/>
                <a:ea typeface="Arial"/>
                <a:cs typeface="Arial"/>
                <a:sym typeface="Arial"/>
              </a:rPr>
              <a:t> Output at each time step.</a:t>
            </a:r>
            <a:br>
              <a:rPr lang="en" sz="1100">
                <a:latin typeface="Arial"/>
                <a:ea typeface="Arial"/>
                <a:cs typeface="Arial"/>
                <a:sym typeface="Arial"/>
              </a:rPr>
            </a:br>
            <a:r>
              <a:rPr b="1" lang="en" sz="1100">
                <a:latin typeface="Arial"/>
                <a:ea typeface="Arial"/>
                <a:cs typeface="Arial"/>
                <a:sym typeface="Arial"/>
              </a:rPr>
              <a:t>Forget Gate:</a:t>
            </a:r>
            <a:r>
              <a:rPr lang="en" sz="1100">
                <a:latin typeface="Arial"/>
                <a:ea typeface="Arial"/>
                <a:cs typeface="Arial"/>
                <a:sym typeface="Arial"/>
              </a:rPr>
              <a:t> Decides what to forget.	</a:t>
            </a:r>
            <a:r>
              <a:rPr b="1" lang="en" sz="1100">
                <a:latin typeface="Arial"/>
                <a:ea typeface="Arial"/>
                <a:cs typeface="Arial"/>
                <a:sym typeface="Arial"/>
              </a:rPr>
              <a:t>Input Gate:</a:t>
            </a:r>
            <a:r>
              <a:rPr lang="en" sz="1100">
                <a:latin typeface="Arial"/>
                <a:ea typeface="Arial"/>
                <a:cs typeface="Arial"/>
                <a:sym typeface="Arial"/>
              </a:rPr>
              <a:t> Decides what to add.,</a:t>
            </a:r>
            <a:r>
              <a:rPr b="1" lang="en" sz="1100">
                <a:latin typeface="Arial"/>
                <a:ea typeface="Arial"/>
                <a:cs typeface="Arial"/>
                <a:sym typeface="Arial"/>
              </a:rPr>
              <a:t>Output Gate:</a:t>
            </a:r>
            <a:r>
              <a:rPr lang="en" sz="1100">
                <a:latin typeface="Arial"/>
                <a:ea typeface="Arial"/>
                <a:cs typeface="Arial"/>
                <a:sym typeface="Arial"/>
              </a:rPr>
              <a:t> Decides what to output</a:t>
            </a:r>
            <a:endParaRPr sz="1100">
              <a:latin typeface="Arial"/>
              <a:ea typeface="Arial"/>
              <a:cs typeface="Arial"/>
              <a:sym typeface="Arial"/>
            </a:endParaRPr>
          </a:p>
          <a:p>
            <a:pPr indent="0" lvl="0" marL="0" rtl="0" algn="l">
              <a:spcBef>
                <a:spcPts val="1200"/>
              </a:spcBef>
              <a:spcAft>
                <a:spcPts val="1200"/>
              </a:spcAft>
              <a:buNone/>
            </a:pPr>
            <a:r>
              <a:t/>
            </a:r>
            <a:endParaRPr/>
          </a:p>
        </p:txBody>
      </p:sp>
      <p:sp>
        <p:nvSpPr>
          <p:cNvPr id="295" name="Google Shape;295;p35"/>
          <p:cNvSpPr txBox="1"/>
          <p:nvPr/>
        </p:nvSpPr>
        <p:spPr>
          <a:xfrm>
            <a:off x="1593850" y="1428300"/>
            <a:ext cx="4565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Architecture of lstm for </a:t>
            </a:r>
            <a:r>
              <a:rPr lang="en" sz="1300">
                <a:solidFill>
                  <a:schemeClr val="lt1"/>
                </a:solidFill>
                <a:latin typeface="Lato"/>
                <a:ea typeface="Lato"/>
                <a:cs typeface="Lato"/>
                <a:sym typeface="Lato"/>
              </a:rPr>
              <a:t>this</a:t>
            </a:r>
            <a:r>
              <a:rPr lang="en" sz="1300">
                <a:solidFill>
                  <a:schemeClr val="lt1"/>
                </a:solidFill>
                <a:latin typeface="Lato"/>
                <a:ea typeface="Lato"/>
                <a:cs typeface="Lato"/>
                <a:sym typeface="Lato"/>
              </a:rPr>
              <a:t> project</a:t>
            </a:r>
            <a:endParaRPr sz="1300">
              <a:solidFill>
                <a:schemeClr val="lt1"/>
              </a:solidFill>
              <a:latin typeface="Lato"/>
              <a:ea typeface="Lato"/>
              <a:cs typeface="Lato"/>
              <a:sym typeface="Lato"/>
            </a:endParaRPr>
          </a:p>
        </p:txBody>
      </p:sp>
      <p:pic>
        <p:nvPicPr>
          <p:cNvPr id="296" name="Google Shape;296;p35"/>
          <p:cNvPicPr preferRelativeResize="0"/>
          <p:nvPr/>
        </p:nvPicPr>
        <p:blipFill>
          <a:blip r:embed="rId3">
            <a:alphaModFix/>
          </a:blip>
          <a:stretch>
            <a:fillRect/>
          </a:stretch>
        </p:blipFill>
        <p:spPr>
          <a:xfrm>
            <a:off x="1919075" y="2041825"/>
            <a:ext cx="4200493" cy="2126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6"/>
          <p:cNvSpPr txBox="1"/>
          <p:nvPr>
            <p:ph type="title"/>
          </p:nvPr>
        </p:nvSpPr>
        <p:spPr>
          <a:xfrm>
            <a:off x="1788850" y="-1109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LSTM (Long Short-Term Memory)</a:t>
            </a:r>
            <a:endParaRPr/>
          </a:p>
        </p:txBody>
      </p:sp>
      <p:pic>
        <p:nvPicPr>
          <p:cNvPr id="302" name="Google Shape;302;p36"/>
          <p:cNvPicPr preferRelativeResize="0"/>
          <p:nvPr/>
        </p:nvPicPr>
        <p:blipFill>
          <a:blip r:embed="rId3">
            <a:alphaModFix/>
          </a:blip>
          <a:stretch>
            <a:fillRect/>
          </a:stretch>
        </p:blipFill>
        <p:spPr>
          <a:xfrm>
            <a:off x="1086649" y="501975"/>
            <a:ext cx="3525949" cy="2000549"/>
          </a:xfrm>
          <a:prstGeom prst="rect">
            <a:avLst/>
          </a:prstGeom>
          <a:noFill/>
          <a:ln>
            <a:noFill/>
          </a:ln>
        </p:spPr>
      </p:pic>
      <p:pic>
        <p:nvPicPr>
          <p:cNvPr id="303" name="Google Shape;303;p36"/>
          <p:cNvPicPr preferRelativeResize="0"/>
          <p:nvPr/>
        </p:nvPicPr>
        <p:blipFill>
          <a:blip r:embed="rId4">
            <a:alphaModFix/>
          </a:blip>
          <a:stretch>
            <a:fillRect/>
          </a:stretch>
        </p:blipFill>
        <p:spPr>
          <a:xfrm>
            <a:off x="4612600" y="501963"/>
            <a:ext cx="3525949" cy="2000566"/>
          </a:xfrm>
          <a:prstGeom prst="rect">
            <a:avLst/>
          </a:prstGeom>
          <a:noFill/>
          <a:ln>
            <a:noFill/>
          </a:ln>
        </p:spPr>
      </p:pic>
      <p:pic>
        <p:nvPicPr>
          <p:cNvPr id="304" name="Google Shape;304;p36"/>
          <p:cNvPicPr preferRelativeResize="0"/>
          <p:nvPr/>
        </p:nvPicPr>
        <p:blipFill>
          <a:blip r:embed="rId5">
            <a:alphaModFix/>
          </a:blip>
          <a:stretch>
            <a:fillRect/>
          </a:stretch>
        </p:blipFill>
        <p:spPr>
          <a:xfrm>
            <a:off x="1086650" y="2502525"/>
            <a:ext cx="3525939" cy="2000549"/>
          </a:xfrm>
          <a:prstGeom prst="rect">
            <a:avLst/>
          </a:prstGeom>
          <a:noFill/>
          <a:ln>
            <a:noFill/>
          </a:ln>
        </p:spPr>
      </p:pic>
      <p:pic>
        <p:nvPicPr>
          <p:cNvPr id="305" name="Google Shape;305;p36"/>
          <p:cNvPicPr preferRelativeResize="0"/>
          <p:nvPr/>
        </p:nvPicPr>
        <p:blipFill>
          <a:blip r:embed="rId6">
            <a:alphaModFix/>
          </a:blip>
          <a:stretch>
            <a:fillRect/>
          </a:stretch>
        </p:blipFill>
        <p:spPr>
          <a:xfrm>
            <a:off x="4612600" y="2502525"/>
            <a:ext cx="3525949" cy="200057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37"/>
          <p:cNvPicPr preferRelativeResize="0"/>
          <p:nvPr/>
        </p:nvPicPr>
        <p:blipFill>
          <a:blip r:embed="rId3">
            <a:alphaModFix/>
          </a:blip>
          <a:stretch>
            <a:fillRect/>
          </a:stretch>
        </p:blipFill>
        <p:spPr>
          <a:xfrm>
            <a:off x="930525" y="530800"/>
            <a:ext cx="3687450" cy="2092201"/>
          </a:xfrm>
          <a:prstGeom prst="rect">
            <a:avLst/>
          </a:prstGeom>
          <a:noFill/>
          <a:ln>
            <a:noFill/>
          </a:ln>
        </p:spPr>
      </p:pic>
      <p:pic>
        <p:nvPicPr>
          <p:cNvPr id="311" name="Google Shape;311;p37"/>
          <p:cNvPicPr preferRelativeResize="0"/>
          <p:nvPr/>
        </p:nvPicPr>
        <p:blipFill>
          <a:blip r:embed="rId4">
            <a:alphaModFix/>
          </a:blip>
          <a:stretch>
            <a:fillRect/>
          </a:stretch>
        </p:blipFill>
        <p:spPr>
          <a:xfrm>
            <a:off x="4592750" y="530801"/>
            <a:ext cx="3687450" cy="2092198"/>
          </a:xfrm>
          <a:prstGeom prst="rect">
            <a:avLst/>
          </a:prstGeom>
          <a:noFill/>
          <a:ln>
            <a:noFill/>
          </a:ln>
        </p:spPr>
      </p:pic>
      <p:pic>
        <p:nvPicPr>
          <p:cNvPr id="312" name="Google Shape;312;p37"/>
          <p:cNvPicPr preferRelativeResize="0"/>
          <p:nvPr/>
        </p:nvPicPr>
        <p:blipFill>
          <a:blip r:embed="rId5">
            <a:alphaModFix/>
          </a:blip>
          <a:stretch>
            <a:fillRect/>
          </a:stretch>
        </p:blipFill>
        <p:spPr>
          <a:xfrm>
            <a:off x="905300" y="2623001"/>
            <a:ext cx="3687450" cy="2092196"/>
          </a:xfrm>
          <a:prstGeom prst="rect">
            <a:avLst/>
          </a:prstGeom>
          <a:noFill/>
          <a:ln>
            <a:noFill/>
          </a:ln>
        </p:spPr>
      </p:pic>
      <p:pic>
        <p:nvPicPr>
          <p:cNvPr id="313" name="Google Shape;313;p37"/>
          <p:cNvPicPr preferRelativeResize="0"/>
          <p:nvPr/>
        </p:nvPicPr>
        <p:blipFill>
          <a:blip r:embed="rId6">
            <a:alphaModFix/>
          </a:blip>
          <a:stretch>
            <a:fillRect/>
          </a:stretch>
        </p:blipFill>
        <p:spPr>
          <a:xfrm>
            <a:off x="4592750" y="2623000"/>
            <a:ext cx="3687450" cy="209219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19" name="Google Shape;319;p3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0" name="Google Shape;320;p38"/>
          <p:cNvPicPr preferRelativeResize="0"/>
          <p:nvPr/>
        </p:nvPicPr>
        <p:blipFill>
          <a:blip r:embed="rId3">
            <a:alphaModFix/>
          </a:blip>
          <a:stretch>
            <a:fillRect/>
          </a:stretch>
        </p:blipFill>
        <p:spPr>
          <a:xfrm>
            <a:off x="381625" y="194175"/>
            <a:ext cx="4190403" cy="2377574"/>
          </a:xfrm>
          <a:prstGeom prst="rect">
            <a:avLst/>
          </a:prstGeom>
          <a:noFill/>
          <a:ln>
            <a:noFill/>
          </a:ln>
        </p:spPr>
      </p:pic>
      <p:pic>
        <p:nvPicPr>
          <p:cNvPr id="321" name="Google Shape;321;p38"/>
          <p:cNvPicPr preferRelativeResize="0"/>
          <p:nvPr/>
        </p:nvPicPr>
        <p:blipFill>
          <a:blip r:embed="rId4">
            <a:alphaModFix/>
          </a:blip>
          <a:stretch>
            <a:fillRect/>
          </a:stretch>
        </p:blipFill>
        <p:spPr>
          <a:xfrm>
            <a:off x="4572013" y="194187"/>
            <a:ext cx="4190397" cy="2377562"/>
          </a:xfrm>
          <a:prstGeom prst="rect">
            <a:avLst/>
          </a:prstGeom>
          <a:noFill/>
          <a:ln>
            <a:noFill/>
          </a:ln>
        </p:spPr>
      </p:pic>
      <p:pic>
        <p:nvPicPr>
          <p:cNvPr id="322" name="Google Shape;322;p38"/>
          <p:cNvPicPr preferRelativeResize="0"/>
          <p:nvPr/>
        </p:nvPicPr>
        <p:blipFill>
          <a:blip r:embed="rId5">
            <a:alphaModFix/>
          </a:blip>
          <a:stretch>
            <a:fillRect/>
          </a:stretch>
        </p:blipFill>
        <p:spPr>
          <a:xfrm>
            <a:off x="381625" y="2521950"/>
            <a:ext cx="4190403" cy="2377542"/>
          </a:xfrm>
          <a:prstGeom prst="rect">
            <a:avLst/>
          </a:prstGeom>
          <a:noFill/>
          <a:ln>
            <a:noFill/>
          </a:ln>
        </p:spPr>
      </p:pic>
      <p:pic>
        <p:nvPicPr>
          <p:cNvPr id="323" name="Google Shape;323;p38"/>
          <p:cNvPicPr preferRelativeResize="0"/>
          <p:nvPr/>
        </p:nvPicPr>
        <p:blipFill>
          <a:blip r:embed="rId6">
            <a:alphaModFix/>
          </a:blip>
          <a:stretch>
            <a:fillRect/>
          </a:stretch>
        </p:blipFill>
        <p:spPr>
          <a:xfrm>
            <a:off x="4572013" y="2521950"/>
            <a:ext cx="4190377" cy="23775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29" name="Google Shape;329;p3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0" name="Google Shape;330;p39"/>
          <p:cNvPicPr preferRelativeResize="0"/>
          <p:nvPr/>
        </p:nvPicPr>
        <p:blipFill>
          <a:blip r:embed="rId3">
            <a:alphaModFix/>
          </a:blip>
          <a:stretch>
            <a:fillRect/>
          </a:stretch>
        </p:blipFill>
        <p:spPr>
          <a:xfrm>
            <a:off x="696125" y="360100"/>
            <a:ext cx="4025149" cy="2317449"/>
          </a:xfrm>
          <a:prstGeom prst="rect">
            <a:avLst/>
          </a:prstGeom>
          <a:noFill/>
          <a:ln>
            <a:noFill/>
          </a:ln>
        </p:spPr>
      </p:pic>
      <p:pic>
        <p:nvPicPr>
          <p:cNvPr id="331" name="Google Shape;331;p39" title="download.png"/>
          <p:cNvPicPr preferRelativeResize="0"/>
          <p:nvPr/>
        </p:nvPicPr>
        <p:blipFill>
          <a:blip r:embed="rId4">
            <a:alphaModFix/>
          </a:blip>
          <a:stretch>
            <a:fillRect/>
          </a:stretch>
        </p:blipFill>
        <p:spPr>
          <a:xfrm>
            <a:off x="4710988" y="360089"/>
            <a:ext cx="4084475" cy="2317461"/>
          </a:xfrm>
          <a:prstGeom prst="rect">
            <a:avLst/>
          </a:prstGeom>
          <a:noFill/>
          <a:ln>
            <a:noFill/>
          </a:ln>
        </p:spPr>
      </p:pic>
      <p:pic>
        <p:nvPicPr>
          <p:cNvPr id="332" name="Google Shape;332;p39"/>
          <p:cNvPicPr preferRelativeResize="0"/>
          <p:nvPr/>
        </p:nvPicPr>
        <p:blipFill>
          <a:blip r:embed="rId5">
            <a:alphaModFix/>
          </a:blip>
          <a:stretch>
            <a:fillRect/>
          </a:stretch>
        </p:blipFill>
        <p:spPr>
          <a:xfrm>
            <a:off x="716700" y="2677550"/>
            <a:ext cx="3984000" cy="2260450"/>
          </a:xfrm>
          <a:prstGeom prst="rect">
            <a:avLst/>
          </a:prstGeom>
          <a:noFill/>
          <a:ln>
            <a:noFill/>
          </a:ln>
        </p:spPr>
      </p:pic>
      <p:pic>
        <p:nvPicPr>
          <p:cNvPr id="333" name="Google Shape;333;p39"/>
          <p:cNvPicPr preferRelativeResize="0"/>
          <p:nvPr/>
        </p:nvPicPr>
        <p:blipFill>
          <a:blip r:embed="rId6">
            <a:alphaModFix/>
          </a:blip>
          <a:stretch>
            <a:fillRect/>
          </a:stretch>
        </p:blipFill>
        <p:spPr>
          <a:xfrm>
            <a:off x="4700700" y="2632200"/>
            <a:ext cx="4105052" cy="2305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Specialized Time Series Models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N-BEATS</a:t>
            </a:r>
            <a:r>
              <a:rPr lang="en"/>
              <a:t> Model</a:t>
            </a:r>
            <a:endParaRPr/>
          </a:p>
        </p:txBody>
      </p:sp>
      <p:sp>
        <p:nvSpPr>
          <p:cNvPr id="344" name="Google Shape;344;p41"/>
          <p:cNvSpPr txBox="1"/>
          <p:nvPr>
            <p:ph idx="1" type="body"/>
          </p:nvPr>
        </p:nvSpPr>
        <p:spPr>
          <a:xfrm>
            <a:off x="666600" y="1449925"/>
            <a:ext cx="39657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u="sng"/>
              <a:t>Data Preprocessing for </a:t>
            </a:r>
            <a:r>
              <a:rPr b="1" lang="en" sz="1400" u="sng"/>
              <a:t>N-BEATS</a:t>
            </a:r>
            <a:r>
              <a:rPr b="1" lang="en" sz="1400" u="sng"/>
              <a:t>:</a:t>
            </a:r>
            <a:endParaRPr b="1" sz="1400" u="sng"/>
          </a:p>
          <a:p>
            <a:pPr indent="0" lvl="0" marL="0" rtl="0" algn="l">
              <a:spcBef>
                <a:spcPts val="1200"/>
              </a:spcBef>
              <a:spcAft>
                <a:spcPts val="0"/>
              </a:spcAft>
              <a:buNone/>
            </a:pPr>
            <a:r>
              <a:rPr lang="en"/>
              <a:t>Designed for univariate target forecasting using past features</a:t>
            </a:r>
            <a:endParaRPr/>
          </a:p>
          <a:p>
            <a:pPr indent="0" lvl="0" marL="0" rtl="0" algn="l">
              <a:spcBef>
                <a:spcPts val="1200"/>
              </a:spcBef>
              <a:spcAft>
                <a:spcPts val="0"/>
              </a:spcAft>
              <a:buNone/>
            </a:pPr>
            <a:r>
              <a:rPr lang="en"/>
              <a:t>Used a 30-day input window to form fixed-length sequences</a:t>
            </a:r>
            <a:endParaRPr/>
          </a:p>
          <a:p>
            <a:pPr indent="0" lvl="0" marL="0" rtl="0" algn="l">
              <a:spcBef>
                <a:spcPts val="1200"/>
              </a:spcBef>
              <a:spcAft>
                <a:spcPts val="0"/>
              </a:spcAft>
              <a:buNone/>
            </a:pPr>
            <a:r>
              <a:rPr lang="en"/>
              <a:t>Built custom PyTorch dataset and dataloader</a:t>
            </a:r>
            <a:endParaRPr/>
          </a:p>
          <a:p>
            <a:pPr indent="0" lvl="0" marL="0" rtl="0" algn="l">
              <a:spcBef>
                <a:spcPts val="1200"/>
              </a:spcBef>
              <a:spcAft>
                <a:spcPts val="0"/>
              </a:spcAft>
              <a:buNone/>
            </a:pPr>
            <a:r>
              <a:rPr lang="en"/>
              <a:t>Applied 3-fold time-series cross-validation</a:t>
            </a:r>
            <a:endParaRPr/>
          </a:p>
          <a:p>
            <a:pPr indent="0" lvl="0" marL="0" rtl="0" algn="l">
              <a:spcBef>
                <a:spcPts val="1200"/>
              </a:spcBef>
              <a:spcAft>
                <a:spcPts val="1200"/>
              </a:spcAft>
              <a:buNone/>
            </a:pPr>
            <a:r>
              <a:t/>
            </a:r>
            <a:endParaRPr/>
          </a:p>
        </p:txBody>
      </p:sp>
      <p:sp>
        <p:nvSpPr>
          <p:cNvPr id="345" name="Google Shape;345;p41"/>
          <p:cNvSpPr txBox="1"/>
          <p:nvPr>
            <p:ph idx="1" type="body"/>
          </p:nvPr>
        </p:nvSpPr>
        <p:spPr>
          <a:xfrm>
            <a:off x="4925250" y="1428550"/>
            <a:ext cx="3965700" cy="31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u="sng"/>
              <a:t>N-BEATS </a:t>
            </a:r>
            <a:r>
              <a:rPr b="1" lang="en" sz="1400" u="sng"/>
              <a:t>architecture: </a:t>
            </a:r>
            <a:endParaRPr b="1" sz="1400" u="sng"/>
          </a:p>
          <a:p>
            <a:pPr indent="0" lvl="0" marL="0" rtl="0" algn="l">
              <a:spcBef>
                <a:spcPts val="1200"/>
              </a:spcBef>
              <a:spcAft>
                <a:spcPts val="0"/>
              </a:spcAft>
              <a:buNone/>
            </a:pPr>
            <a:r>
              <a:rPr lang="en"/>
              <a:t>Deep feedforward network for univariate time series forecasting</a:t>
            </a:r>
            <a:endParaRPr/>
          </a:p>
          <a:p>
            <a:pPr indent="0" lvl="0" marL="0" rtl="0" algn="l">
              <a:spcBef>
                <a:spcPts val="1200"/>
              </a:spcBef>
              <a:spcAft>
                <a:spcPts val="0"/>
              </a:spcAft>
              <a:buNone/>
            </a:pPr>
            <a:r>
              <a:rPr lang="en"/>
              <a:t>Uses stacked blocks (Trend &amp; Seasonality) to model different signal components</a:t>
            </a:r>
            <a:endParaRPr/>
          </a:p>
          <a:p>
            <a:pPr indent="0" lvl="0" marL="0" rtl="0" algn="l">
              <a:spcBef>
                <a:spcPts val="1200"/>
              </a:spcBef>
              <a:spcAft>
                <a:spcPts val="0"/>
              </a:spcAft>
              <a:buNone/>
            </a:pPr>
            <a:r>
              <a:rPr lang="en"/>
              <a:t>Each block outputs a backcast (residual) and a forecast</a:t>
            </a:r>
            <a:endParaRPr/>
          </a:p>
          <a:p>
            <a:pPr indent="0" lvl="0" marL="0" rtl="0" algn="l">
              <a:spcBef>
                <a:spcPts val="1200"/>
              </a:spcBef>
              <a:spcAft>
                <a:spcPts val="0"/>
              </a:spcAft>
              <a:buNone/>
            </a:pPr>
            <a:r>
              <a:rPr lang="en"/>
              <a:t>Fully connected layers, no recurrence or convolution</a:t>
            </a:r>
            <a:endParaRPr/>
          </a:p>
          <a:p>
            <a:pPr indent="0" lvl="0" marL="0" rtl="0" algn="l">
              <a:spcBef>
                <a:spcPts val="1200"/>
              </a:spcBef>
              <a:spcAft>
                <a:spcPts val="0"/>
              </a:spcAft>
              <a:buNone/>
            </a:pPr>
            <a:r>
              <a:rPr lang="en"/>
              <a:t>Allows interpretable decomposition of predictions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rgbClr val="CACACA"/>
                </a:solidFill>
              </a:rPr>
              <a:t>Motivation</a:t>
            </a:r>
            <a:endParaRPr b="1" sz="3100"/>
          </a:p>
        </p:txBody>
      </p:sp>
      <p:sp>
        <p:nvSpPr>
          <p:cNvPr id="152" name="Google Shape;152;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just">
              <a:spcBef>
                <a:spcPts val="1200"/>
              </a:spcBef>
              <a:spcAft>
                <a:spcPts val="0"/>
              </a:spcAft>
              <a:buNone/>
            </a:pPr>
            <a:r>
              <a:rPr lang="en" sz="1400">
                <a:latin typeface="Arial"/>
                <a:ea typeface="Arial"/>
                <a:cs typeface="Arial"/>
                <a:sym typeface="Arial"/>
              </a:rPr>
              <a:t>Our motivation is to explore the power of modern AI techniques in capturing nuanced financial patterns. By analyzing data from </a:t>
            </a:r>
            <a:r>
              <a:rPr b="1" lang="en" sz="1400">
                <a:latin typeface="Arial"/>
                <a:ea typeface="Arial"/>
                <a:cs typeface="Arial"/>
                <a:sym typeface="Arial"/>
              </a:rPr>
              <a:t>20 global companies</a:t>
            </a:r>
            <a:r>
              <a:rPr lang="en" sz="1400">
                <a:latin typeface="Arial"/>
                <a:ea typeface="Arial"/>
                <a:cs typeface="Arial"/>
                <a:sym typeface="Arial"/>
              </a:rPr>
              <a:t>, we aim to:</a:t>
            </a:r>
            <a:endParaRPr sz="1400">
              <a:latin typeface="Arial"/>
              <a:ea typeface="Arial"/>
              <a:cs typeface="Arial"/>
              <a:sym typeface="Arial"/>
            </a:endParaRPr>
          </a:p>
          <a:p>
            <a:pPr indent="-317500" lvl="0" marL="457200" rtl="0" algn="just">
              <a:spcBef>
                <a:spcPts val="1200"/>
              </a:spcBef>
              <a:spcAft>
                <a:spcPts val="0"/>
              </a:spcAft>
              <a:buClr>
                <a:schemeClr val="lt1"/>
              </a:buClr>
              <a:buSzPts val="1400"/>
              <a:buFont typeface="Arial"/>
              <a:buChar char="●"/>
            </a:pPr>
            <a:r>
              <a:rPr lang="en" sz="1400">
                <a:latin typeface="Arial"/>
                <a:ea typeface="Arial"/>
                <a:cs typeface="Arial"/>
                <a:sym typeface="Arial"/>
              </a:rPr>
              <a:t>Improve predictive accuracy in high-volatility environments</a:t>
            </a:r>
            <a:endParaRPr sz="1400">
              <a:latin typeface="Arial"/>
              <a:ea typeface="Arial"/>
              <a:cs typeface="Arial"/>
              <a:sym typeface="Arial"/>
            </a:endParaRPr>
          </a:p>
          <a:p>
            <a:pPr indent="-317500" lvl="0" marL="457200" rtl="0" algn="just">
              <a:spcBef>
                <a:spcPts val="0"/>
              </a:spcBef>
              <a:spcAft>
                <a:spcPts val="0"/>
              </a:spcAft>
              <a:buClr>
                <a:schemeClr val="lt1"/>
              </a:buClr>
              <a:buSzPts val="1400"/>
              <a:buFont typeface="Arial"/>
              <a:buChar char="●"/>
            </a:pPr>
            <a:r>
              <a:rPr lang="en" sz="1400">
                <a:latin typeface="Arial"/>
                <a:ea typeface="Arial"/>
                <a:cs typeface="Arial"/>
                <a:sym typeface="Arial"/>
              </a:rPr>
              <a:t>Compare classic and contemporary models across sectors</a:t>
            </a:r>
            <a:endParaRPr sz="1400">
              <a:latin typeface="Arial"/>
              <a:ea typeface="Arial"/>
              <a:cs typeface="Arial"/>
              <a:sym typeface="Arial"/>
            </a:endParaRPr>
          </a:p>
          <a:p>
            <a:pPr indent="-317500" lvl="0" marL="457200" rtl="0" algn="just">
              <a:spcBef>
                <a:spcPts val="0"/>
              </a:spcBef>
              <a:spcAft>
                <a:spcPts val="0"/>
              </a:spcAft>
              <a:buClr>
                <a:schemeClr val="lt1"/>
              </a:buClr>
              <a:buSzPts val="1400"/>
              <a:buFont typeface="Arial"/>
              <a:buChar char="●"/>
            </a:pPr>
            <a:r>
              <a:rPr lang="en" sz="1400">
                <a:latin typeface="Arial"/>
                <a:ea typeface="Arial"/>
                <a:cs typeface="Arial"/>
                <a:sym typeface="Arial"/>
              </a:rPr>
              <a:t>Uncover short-term signals that support better decision-making</a:t>
            </a:r>
            <a:endParaRPr sz="1400">
              <a:latin typeface="Arial"/>
              <a:ea typeface="Arial"/>
              <a:cs typeface="Arial"/>
              <a:sym typeface="Arial"/>
            </a:endParaRPr>
          </a:p>
          <a:p>
            <a:pPr indent="0" lvl="0" marL="0" rtl="0" algn="just">
              <a:lnSpc>
                <a:spcPct val="100000"/>
              </a:lnSpc>
              <a:spcBef>
                <a:spcPts val="1200"/>
              </a:spcBef>
              <a:spcAft>
                <a:spcPts val="0"/>
              </a:spcAft>
              <a:buNone/>
            </a:pPr>
            <a:r>
              <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2"/>
          <p:cNvSpPr txBox="1"/>
          <p:nvPr>
            <p:ph type="title"/>
          </p:nvPr>
        </p:nvSpPr>
        <p:spPr>
          <a:xfrm>
            <a:off x="1297500" y="88950"/>
            <a:ext cx="7038900" cy="50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N-BEATS results</a:t>
            </a:r>
            <a:endParaRPr/>
          </a:p>
        </p:txBody>
      </p:sp>
      <p:sp>
        <p:nvSpPr>
          <p:cNvPr id="351" name="Google Shape;351;p42"/>
          <p:cNvSpPr txBox="1"/>
          <p:nvPr>
            <p:ph idx="1" type="body"/>
          </p:nvPr>
        </p:nvSpPr>
        <p:spPr>
          <a:xfrm>
            <a:off x="1734450" y="1370700"/>
            <a:ext cx="2634600" cy="328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Average RMSE: </a:t>
            </a:r>
            <a:r>
              <a:rPr lang="en" sz="1600"/>
              <a:t>0.04546</a:t>
            </a:r>
            <a:endParaRPr sz="1600"/>
          </a:p>
          <a:p>
            <a:pPr indent="0" lvl="0" marL="0" rtl="0" algn="l">
              <a:spcBef>
                <a:spcPts val="1200"/>
              </a:spcBef>
              <a:spcAft>
                <a:spcPts val="0"/>
              </a:spcAft>
              <a:buNone/>
            </a:pPr>
            <a:r>
              <a:rPr lang="en" sz="1600"/>
              <a:t>Average MAE: </a:t>
            </a:r>
            <a:r>
              <a:rPr lang="en" sz="1600"/>
              <a:t>0.03551</a:t>
            </a:r>
            <a:endParaRPr sz="1600"/>
          </a:p>
          <a:p>
            <a:pPr indent="0" lvl="0" marL="0" rtl="0" algn="l">
              <a:spcBef>
                <a:spcPts val="1200"/>
              </a:spcBef>
              <a:spcAft>
                <a:spcPts val="1200"/>
              </a:spcAft>
              <a:buNone/>
            </a:pPr>
            <a:r>
              <a:t/>
            </a:r>
            <a:endParaRPr sz="1600"/>
          </a:p>
        </p:txBody>
      </p:sp>
      <p:pic>
        <p:nvPicPr>
          <p:cNvPr id="352" name="Google Shape;352;p42"/>
          <p:cNvPicPr preferRelativeResize="0"/>
          <p:nvPr/>
        </p:nvPicPr>
        <p:blipFill>
          <a:blip r:embed="rId3">
            <a:alphaModFix/>
          </a:blip>
          <a:stretch>
            <a:fillRect/>
          </a:stretch>
        </p:blipFill>
        <p:spPr>
          <a:xfrm>
            <a:off x="5824006" y="88950"/>
            <a:ext cx="290390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Prophet model-</a:t>
            </a:r>
            <a:r>
              <a:rPr lang="en" sz="1100">
                <a:solidFill>
                  <a:srgbClr val="000000"/>
                </a:solidFill>
                <a:latin typeface="Arial"/>
                <a:ea typeface="Arial"/>
                <a:cs typeface="Arial"/>
                <a:sym typeface="Arial"/>
              </a:rPr>
              <a:t> </a:t>
            </a:r>
            <a:r>
              <a:rPr lang="en" sz="1100">
                <a:latin typeface="Arial"/>
                <a:ea typeface="Arial"/>
                <a:cs typeface="Arial"/>
                <a:sym typeface="Arial"/>
              </a:rPr>
              <a:t>by </a:t>
            </a:r>
            <a:r>
              <a:rPr b="1" lang="en" sz="1100">
                <a:latin typeface="Arial"/>
                <a:ea typeface="Arial"/>
                <a:cs typeface="Arial"/>
                <a:sym typeface="Arial"/>
              </a:rPr>
              <a:t>Facebook (Meta)</a:t>
            </a:r>
            <a:endParaRPr/>
          </a:p>
        </p:txBody>
      </p:sp>
      <p:sp>
        <p:nvSpPr>
          <p:cNvPr id="358" name="Google Shape;358;p43"/>
          <p:cNvSpPr txBox="1"/>
          <p:nvPr>
            <p:ph idx="1" type="body"/>
          </p:nvPr>
        </p:nvSpPr>
        <p:spPr>
          <a:xfrm>
            <a:off x="1159275" y="929000"/>
            <a:ext cx="7415100" cy="589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latin typeface="Arial"/>
                <a:ea typeface="Arial"/>
                <a:cs typeface="Arial"/>
                <a:sym typeface="Arial"/>
              </a:rPr>
              <a:t>Ease of use, scalability, and ability to handle: Seasonality,Holidays and special events, Missing data, Outliers, and Trend changes (changepoints)</a:t>
            </a:r>
            <a:endParaRPr sz="1200">
              <a:latin typeface="Arial"/>
              <a:ea typeface="Arial"/>
              <a:cs typeface="Arial"/>
              <a:sym typeface="Arial"/>
            </a:endParaRPr>
          </a:p>
          <a:p>
            <a:pPr indent="0" lvl="0" marL="0" rtl="0" algn="l">
              <a:spcBef>
                <a:spcPts val="1200"/>
              </a:spcBef>
              <a:spcAft>
                <a:spcPts val="1200"/>
              </a:spcAft>
              <a:buNone/>
            </a:pPr>
            <a:r>
              <a:t/>
            </a:r>
            <a:endParaRPr sz="1000"/>
          </a:p>
        </p:txBody>
      </p:sp>
      <p:pic>
        <p:nvPicPr>
          <p:cNvPr id="359" name="Google Shape;359;p43"/>
          <p:cNvPicPr preferRelativeResize="0"/>
          <p:nvPr/>
        </p:nvPicPr>
        <p:blipFill rotWithShape="1">
          <a:blip r:embed="rId3">
            <a:alphaModFix/>
          </a:blip>
          <a:srcRect b="-2259" l="0" r="0" t="2260"/>
          <a:stretch/>
        </p:blipFill>
        <p:spPr>
          <a:xfrm>
            <a:off x="11175" y="1648150"/>
            <a:ext cx="4545799" cy="3266399"/>
          </a:xfrm>
          <a:prstGeom prst="rect">
            <a:avLst/>
          </a:prstGeom>
          <a:noFill/>
          <a:ln>
            <a:noFill/>
          </a:ln>
        </p:spPr>
      </p:pic>
      <p:pic>
        <p:nvPicPr>
          <p:cNvPr id="360" name="Google Shape;360;p43"/>
          <p:cNvPicPr preferRelativeResize="0"/>
          <p:nvPr/>
        </p:nvPicPr>
        <p:blipFill>
          <a:blip r:embed="rId4">
            <a:alphaModFix/>
          </a:blip>
          <a:stretch>
            <a:fillRect/>
          </a:stretch>
        </p:blipFill>
        <p:spPr>
          <a:xfrm>
            <a:off x="4556975" y="1648150"/>
            <a:ext cx="4587024" cy="32052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366" name="Google Shape;366;p44"/>
          <p:cNvPicPr preferRelativeResize="0"/>
          <p:nvPr/>
        </p:nvPicPr>
        <p:blipFill>
          <a:blip r:embed="rId3">
            <a:alphaModFix/>
          </a:blip>
          <a:stretch>
            <a:fillRect/>
          </a:stretch>
        </p:blipFill>
        <p:spPr>
          <a:xfrm>
            <a:off x="0" y="0"/>
            <a:ext cx="3137924" cy="5143500"/>
          </a:xfrm>
          <a:prstGeom prst="rect">
            <a:avLst/>
          </a:prstGeom>
          <a:noFill/>
          <a:ln>
            <a:noFill/>
          </a:ln>
        </p:spPr>
      </p:pic>
      <p:pic>
        <p:nvPicPr>
          <p:cNvPr id="367" name="Google Shape;367;p44"/>
          <p:cNvPicPr preferRelativeResize="0"/>
          <p:nvPr/>
        </p:nvPicPr>
        <p:blipFill>
          <a:blip r:embed="rId4">
            <a:alphaModFix/>
          </a:blip>
          <a:stretch>
            <a:fillRect/>
          </a:stretch>
        </p:blipFill>
        <p:spPr>
          <a:xfrm>
            <a:off x="3137925" y="-20850"/>
            <a:ext cx="3106476" cy="5143500"/>
          </a:xfrm>
          <a:prstGeom prst="rect">
            <a:avLst/>
          </a:prstGeom>
          <a:noFill/>
          <a:ln>
            <a:noFill/>
          </a:ln>
        </p:spPr>
      </p:pic>
      <p:pic>
        <p:nvPicPr>
          <p:cNvPr id="368" name="Google Shape;368;p44"/>
          <p:cNvPicPr preferRelativeResize="0"/>
          <p:nvPr/>
        </p:nvPicPr>
        <p:blipFill>
          <a:blip r:embed="rId5">
            <a:alphaModFix/>
          </a:blip>
          <a:stretch>
            <a:fillRect/>
          </a:stretch>
        </p:blipFill>
        <p:spPr>
          <a:xfrm>
            <a:off x="6244400" y="0"/>
            <a:ext cx="3525774" cy="51226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Model Comparison Overview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graphicFrame>
        <p:nvGraphicFramePr>
          <p:cNvPr id="378" name="Google Shape;378;p46"/>
          <p:cNvGraphicFramePr/>
          <p:nvPr/>
        </p:nvGraphicFramePr>
        <p:xfrm>
          <a:off x="109825" y="365238"/>
          <a:ext cx="3000000" cy="3000000"/>
        </p:xfrm>
        <a:graphic>
          <a:graphicData uri="http://schemas.openxmlformats.org/drawingml/2006/table">
            <a:tbl>
              <a:tblPr>
                <a:noFill/>
                <a:tableStyleId>{F1E2B8A5-C0CE-4B0E-92B2-3BD3AB995996}</a:tableStyleId>
              </a:tblPr>
              <a:tblGrid>
                <a:gridCol w="1447475"/>
                <a:gridCol w="2499875"/>
                <a:gridCol w="2883825"/>
                <a:gridCol w="1038825"/>
                <a:gridCol w="1054350"/>
              </a:tblGrid>
              <a:tr h="516400">
                <a:tc>
                  <a:txBody>
                    <a:bodyPr/>
                    <a:lstStyle/>
                    <a:p>
                      <a:pPr indent="0" lvl="0" marL="0" rtl="0" algn="l">
                        <a:spcBef>
                          <a:spcPts val="0"/>
                        </a:spcBef>
                        <a:spcAft>
                          <a:spcPts val="0"/>
                        </a:spcAft>
                        <a:buNone/>
                      </a:pPr>
                      <a:r>
                        <a:rPr b="1" lang="en" sz="1200"/>
                        <a:t>Model</a:t>
                      </a:r>
                      <a:endParaRPr b="1" sz="1200"/>
                    </a:p>
                  </a:txBody>
                  <a:tcPr marT="91425" marB="91425" marR="91425" marL="91425">
                    <a:solidFill>
                      <a:schemeClr val="lt1"/>
                    </a:solidFill>
                  </a:tcPr>
                </a:tc>
                <a:tc>
                  <a:txBody>
                    <a:bodyPr/>
                    <a:lstStyle/>
                    <a:p>
                      <a:pPr indent="0" lvl="0" marL="0" rtl="0" algn="l">
                        <a:spcBef>
                          <a:spcPts val="0"/>
                        </a:spcBef>
                        <a:spcAft>
                          <a:spcPts val="0"/>
                        </a:spcAft>
                        <a:buNone/>
                      </a:pPr>
                      <a:r>
                        <a:rPr b="1" lang="en" sz="1200"/>
                        <a:t>Strength</a:t>
                      </a:r>
                      <a:endParaRPr b="1" sz="1200"/>
                    </a:p>
                  </a:txBody>
                  <a:tcPr marT="91425" marB="91425" marR="91425" marL="91425">
                    <a:solidFill>
                      <a:schemeClr val="lt1"/>
                    </a:solidFill>
                  </a:tcPr>
                </a:tc>
                <a:tc>
                  <a:txBody>
                    <a:bodyPr/>
                    <a:lstStyle/>
                    <a:p>
                      <a:pPr indent="0" lvl="0" marL="0" rtl="0" algn="l">
                        <a:spcBef>
                          <a:spcPts val="0"/>
                        </a:spcBef>
                        <a:spcAft>
                          <a:spcPts val="0"/>
                        </a:spcAft>
                        <a:buNone/>
                      </a:pPr>
                      <a:r>
                        <a:rPr b="1" lang="en" sz="1200"/>
                        <a:t>weakness</a:t>
                      </a:r>
                      <a:endParaRPr b="1" sz="1200"/>
                    </a:p>
                  </a:txBody>
                  <a:tcPr marT="91425" marB="91425" marR="91425" marL="91425">
                    <a:solidFill>
                      <a:schemeClr val="lt1"/>
                    </a:solidFill>
                  </a:tcPr>
                </a:tc>
                <a:tc>
                  <a:txBody>
                    <a:bodyPr/>
                    <a:lstStyle/>
                    <a:p>
                      <a:pPr indent="0" lvl="0" marL="0" rtl="0" algn="l">
                        <a:spcBef>
                          <a:spcPts val="0"/>
                        </a:spcBef>
                        <a:spcAft>
                          <a:spcPts val="0"/>
                        </a:spcAft>
                        <a:buNone/>
                      </a:pPr>
                      <a:r>
                        <a:rPr b="1" lang="en" sz="1200"/>
                        <a:t>Total avg MAE</a:t>
                      </a:r>
                      <a:endParaRPr b="1" sz="1200"/>
                    </a:p>
                  </a:txBody>
                  <a:tcPr marT="91425" marB="91425" marR="91425" marL="91425">
                    <a:solidFill>
                      <a:schemeClr val="lt1"/>
                    </a:solidFill>
                  </a:tcPr>
                </a:tc>
                <a:tc>
                  <a:txBody>
                    <a:bodyPr/>
                    <a:lstStyle/>
                    <a:p>
                      <a:pPr indent="0" lvl="0" marL="0" rtl="0" algn="l">
                        <a:spcBef>
                          <a:spcPts val="0"/>
                        </a:spcBef>
                        <a:spcAft>
                          <a:spcPts val="0"/>
                        </a:spcAft>
                        <a:buNone/>
                      </a:pPr>
                      <a:r>
                        <a:rPr b="1" lang="en" sz="1200"/>
                        <a:t>Total Avg RMSE</a:t>
                      </a:r>
                      <a:endParaRPr b="1" sz="1200"/>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ARIMA</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Simple, interpretable</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Needs stationarity, struggles with non-linear patterns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5.5501</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7.4927</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GARCH</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Captures volatility</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poor at predicting levels, complex tuning</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1.3264</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1.7532</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XGBoost</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Robust for tabular data</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Requires feature engineering for temporal data</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0.03421</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0.04652</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solidFill>
                            <a:srgbClr val="FF0000"/>
                          </a:solidFill>
                        </a:rPr>
                        <a:t>LightGBM</a:t>
                      </a:r>
                      <a:endParaRPr sz="1100">
                        <a:solidFill>
                          <a:srgbClr val="FF0000"/>
                        </a:solidFill>
                      </a:endParaRPr>
                    </a:p>
                  </a:txBody>
                  <a:tcPr marT="91425" marB="91425" marR="91425" marL="91425">
                    <a:solidFill>
                      <a:schemeClr val="lt1"/>
                    </a:solidFill>
                  </a:tcPr>
                </a:tc>
                <a:tc>
                  <a:txBody>
                    <a:bodyPr/>
                    <a:lstStyle/>
                    <a:p>
                      <a:pPr indent="0" lvl="0" marL="0" rtl="0" algn="l">
                        <a:spcBef>
                          <a:spcPts val="0"/>
                        </a:spcBef>
                        <a:spcAft>
                          <a:spcPts val="0"/>
                        </a:spcAft>
                        <a:buNone/>
                      </a:pPr>
                      <a:r>
                        <a:rPr lang="en" sz="1100">
                          <a:solidFill>
                            <a:srgbClr val="FF0000"/>
                          </a:solidFill>
                        </a:rPr>
                        <a:t>Faster than XGBoost, scalable</a:t>
                      </a:r>
                      <a:endParaRPr sz="1100">
                        <a:solidFill>
                          <a:srgbClr val="FF0000"/>
                        </a:solidFill>
                      </a:endParaRPr>
                    </a:p>
                  </a:txBody>
                  <a:tcPr marT="91425" marB="91425" marR="91425" marL="91425">
                    <a:solidFill>
                      <a:schemeClr val="lt1"/>
                    </a:solidFill>
                  </a:tcPr>
                </a:tc>
                <a:tc>
                  <a:txBody>
                    <a:bodyPr/>
                    <a:lstStyle/>
                    <a:p>
                      <a:pPr indent="0" lvl="0" marL="0" rtl="0" algn="l">
                        <a:spcBef>
                          <a:spcPts val="0"/>
                        </a:spcBef>
                        <a:spcAft>
                          <a:spcPts val="0"/>
                        </a:spcAft>
                        <a:buNone/>
                      </a:pPr>
                      <a:r>
                        <a:rPr lang="en" sz="1100">
                          <a:solidFill>
                            <a:srgbClr val="FF0000"/>
                          </a:solidFill>
                        </a:rPr>
                        <a:t>Similar limitations as XGBoost</a:t>
                      </a:r>
                      <a:endParaRPr sz="1100">
                        <a:solidFill>
                          <a:srgbClr val="FF0000"/>
                        </a:solidFill>
                      </a:endParaRPr>
                    </a:p>
                  </a:txBody>
                  <a:tcPr marT="91425" marB="91425" marR="91425" marL="91425">
                    <a:solidFill>
                      <a:schemeClr val="lt1"/>
                    </a:solidFill>
                  </a:tcPr>
                </a:tc>
                <a:tc>
                  <a:txBody>
                    <a:bodyPr/>
                    <a:lstStyle/>
                    <a:p>
                      <a:pPr indent="0" lvl="0" marL="0" rtl="0" algn="l">
                        <a:spcBef>
                          <a:spcPts val="0"/>
                        </a:spcBef>
                        <a:spcAft>
                          <a:spcPts val="0"/>
                        </a:spcAft>
                        <a:buNone/>
                      </a:pPr>
                      <a:r>
                        <a:rPr lang="en">
                          <a:solidFill>
                            <a:srgbClr val="FF0000"/>
                          </a:solidFill>
                        </a:rPr>
                        <a:t>0.03406</a:t>
                      </a:r>
                      <a:endParaRPr>
                        <a:solidFill>
                          <a:srgbClr val="FF0000"/>
                        </a:solidFill>
                      </a:endParaRPr>
                    </a:p>
                  </a:txBody>
                  <a:tcPr marT="91425" marB="91425" marR="91425" marL="91425">
                    <a:solidFill>
                      <a:schemeClr val="lt1"/>
                    </a:solidFill>
                  </a:tcPr>
                </a:tc>
                <a:tc>
                  <a:txBody>
                    <a:bodyPr/>
                    <a:lstStyle/>
                    <a:p>
                      <a:pPr indent="0" lvl="0" marL="0" rtl="0" algn="l">
                        <a:spcBef>
                          <a:spcPts val="0"/>
                        </a:spcBef>
                        <a:spcAft>
                          <a:spcPts val="0"/>
                        </a:spcAft>
                        <a:buNone/>
                      </a:pPr>
                      <a:r>
                        <a:rPr lang="en">
                          <a:solidFill>
                            <a:srgbClr val="FF0000"/>
                          </a:solidFill>
                        </a:rPr>
                        <a:t>0.04592</a:t>
                      </a:r>
                      <a:endParaRPr>
                        <a:solidFill>
                          <a:srgbClr val="FF0000"/>
                        </a:solidFill>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CatBoost</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Better with categorical features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Computationally intensive</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0.03536</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0.0458</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RNN</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Captures sequential patterns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Struggles with long-term dependencies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0.03421</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0.04651</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LSTM</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Handles longer sequences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Requires significant data &amp; tuning</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8.47320</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11.4300</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Prophet</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Interpretable, built in seasonality </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Less flexible in complex nonlinear patterns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58.0604</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63.8998</a:t>
                      </a:r>
                      <a:endParaRPr/>
                    </a:p>
                  </a:txBody>
                  <a:tcPr marT="91425" marB="91425" marR="91425" marL="91425">
                    <a:solidFill>
                      <a:schemeClr val="lt1"/>
                    </a:solidFill>
                  </a:tcPr>
                </a:tc>
              </a:tr>
              <a:tr h="404025">
                <a:tc>
                  <a:txBody>
                    <a:bodyPr/>
                    <a:lstStyle/>
                    <a:p>
                      <a:pPr indent="0" lvl="0" marL="0" rtl="0" algn="l">
                        <a:spcBef>
                          <a:spcPts val="0"/>
                        </a:spcBef>
                        <a:spcAft>
                          <a:spcPts val="0"/>
                        </a:spcAft>
                        <a:buNone/>
                      </a:pPr>
                      <a:r>
                        <a:rPr lang="en" sz="1100"/>
                        <a:t>N-BEATS</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Learns patterns end-to-end, flexible</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sz="1100"/>
                        <a:t>Computationally heavy</a:t>
                      </a:r>
                      <a:endParaRPr sz="1100"/>
                    </a:p>
                  </a:txBody>
                  <a:tcPr marT="91425" marB="91425" marR="91425" marL="91425">
                    <a:solidFill>
                      <a:schemeClr val="lt1"/>
                    </a:solidFill>
                  </a:tcPr>
                </a:tc>
                <a:tc>
                  <a:txBody>
                    <a:bodyPr/>
                    <a:lstStyle/>
                    <a:p>
                      <a:pPr indent="0" lvl="0" marL="0" rtl="0" algn="l">
                        <a:spcBef>
                          <a:spcPts val="0"/>
                        </a:spcBef>
                        <a:spcAft>
                          <a:spcPts val="0"/>
                        </a:spcAft>
                        <a:buNone/>
                      </a:pPr>
                      <a:r>
                        <a:rPr lang="en"/>
                        <a:t>0.03551</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0.0454</a:t>
                      </a:r>
                      <a:endParaRPr/>
                    </a:p>
                  </a:txBody>
                  <a:tcPr marT="91425" marB="91425" marR="91425" marL="91425">
                    <a:solidFill>
                      <a:schemeClr val="lt1"/>
                    </a:solidFill>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7"/>
          <p:cNvSpPr txBox="1"/>
          <p:nvPr>
            <p:ph type="title"/>
          </p:nvPr>
        </p:nvSpPr>
        <p:spPr>
          <a:xfrm>
            <a:off x="814000" y="1704675"/>
            <a:ext cx="7161600" cy="3171600"/>
          </a:xfrm>
          <a:prstGeom prst="rect">
            <a:avLst/>
          </a:prstGeom>
        </p:spPr>
        <p:txBody>
          <a:bodyPr anchorCtr="0" anchor="ctr" bIns="91425" lIns="91425" spcFirstLastPara="1" rIns="91425" wrap="square" tIns="91425">
            <a:normAutofit/>
          </a:bodyPr>
          <a:lstStyle/>
          <a:p>
            <a:pPr indent="0" lvl="0" marL="0" rtl="0" algn="just">
              <a:lnSpc>
                <a:spcPct val="115000"/>
              </a:lnSpc>
              <a:spcBef>
                <a:spcPts val="1200"/>
              </a:spcBef>
              <a:spcAft>
                <a:spcPts val="0"/>
              </a:spcAft>
              <a:buNone/>
            </a:pPr>
            <a:r>
              <a:rPr lang="en" sz="1700">
                <a:latin typeface="Lato"/>
                <a:ea typeface="Lato"/>
                <a:cs typeface="Lato"/>
                <a:sym typeface="Lato"/>
              </a:rPr>
              <a:t>Among all models tested, </a:t>
            </a:r>
            <a:r>
              <a:rPr b="1" lang="en" sz="1700">
                <a:latin typeface="Lato"/>
                <a:ea typeface="Lato"/>
                <a:cs typeface="Lato"/>
                <a:sym typeface="Lato"/>
              </a:rPr>
              <a:t>LightGBM</a:t>
            </a:r>
            <a:r>
              <a:rPr lang="en" sz="1700">
                <a:latin typeface="Lato"/>
                <a:ea typeface="Lato"/>
                <a:cs typeface="Lato"/>
                <a:sym typeface="Lato"/>
              </a:rPr>
              <a:t> achieved the best overall performance, with the lowest MAE and RMSE, closely followed by XGBoost, CatBoost, and N-BEATS. These models outperformed traditional methods like ARIMA and GARCH, as well as deep learning models such as LSTM and RNN. This suggests that gradient boosting methods are highly effective for forecasting stock returns in this context.</a:t>
            </a:r>
            <a:endParaRPr sz="1700">
              <a:latin typeface="Lato"/>
              <a:ea typeface="Lato"/>
              <a:cs typeface="Lato"/>
              <a:sym typeface="Lato"/>
            </a:endParaRPr>
          </a:p>
          <a:p>
            <a:pPr indent="0" lvl="0" marL="0" rtl="0" algn="l">
              <a:spcBef>
                <a:spcPts val="1200"/>
              </a:spcBef>
              <a:spcAft>
                <a:spcPts val="0"/>
              </a:spcAft>
              <a:buNone/>
            </a:pPr>
            <a:r>
              <a:t/>
            </a:r>
            <a:endParaRPr sz="1400">
              <a:latin typeface="Lato"/>
              <a:ea typeface="Lato"/>
              <a:cs typeface="Lato"/>
              <a:sym typeface="Lato"/>
            </a:endParaRPr>
          </a:p>
        </p:txBody>
      </p:sp>
      <p:sp>
        <p:nvSpPr>
          <p:cNvPr id="384" name="Google Shape;384;p47"/>
          <p:cNvSpPr txBox="1"/>
          <p:nvPr>
            <p:ph type="title"/>
          </p:nvPr>
        </p:nvSpPr>
        <p:spPr>
          <a:xfrm>
            <a:off x="814000" y="5015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Conclusion</a:t>
            </a:r>
            <a:endParaRPr b="1"/>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8"/>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set</a:t>
            </a:r>
            <a:endParaRPr/>
          </a:p>
        </p:txBody>
      </p:sp>
      <p:sp>
        <p:nvSpPr>
          <p:cNvPr id="158" name="Google Shape;158;p16"/>
          <p:cNvSpPr txBox="1"/>
          <p:nvPr>
            <p:ph idx="1" type="body"/>
          </p:nvPr>
        </p:nvSpPr>
        <p:spPr>
          <a:xfrm>
            <a:off x="665125" y="941925"/>
            <a:ext cx="8180400" cy="3863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1200"/>
              </a:spcBef>
              <a:spcAft>
                <a:spcPts val="0"/>
              </a:spcAft>
              <a:buClr>
                <a:schemeClr val="lt1"/>
              </a:buClr>
              <a:buSzPts val="1400"/>
              <a:buFont typeface="Arial"/>
              <a:buChar char="●"/>
            </a:pPr>
            <a:r>
              <a:rPr b="1" lang="en" sz="1400">
                <a:latin typeface="Arial"/>
                <a:ea typeface="Arial"/>
                <a:cs typeface="Arial"/>
                <a:sym typeface="Arial"/>
              </a:rPr>
              <a:t>20 globally recognized companies</a:t>
            </a:r>
            <a:r>
              <a:rPr lang="en" sz="1400">
                <a:latin typeface="Arial"/>
                <a:ea typeface="Arial"/>
                <a:cs typeface="Arial"/>
                <a:sym typeface="Arial"/>
              </a:rPr>
              <a:t> across technology, finance, automotive, industrial, and consumer sectors. </a:t>
            </a:r>
            <a:endParaRPr sz="1400">
              <a:latin typeface="Arial"/>
              <a:ea typeface="Arial"/>
              <a:cs typeface="Arial"/>
              <a:sym typeface="Arial"/>
            </a:endParaRPr>
          </a:p>
          <a:p>
            <a:pPr indent="-317500" lvl="0" marL="457200" rtl="0" algn="l">
              <a:spcBef>
                <a:spcPts val="0"/>
              </a:spcBef>
              <a:spcAft>
                <a:spcPts val="0"/>
              </a:spcAft>
              <a:buClr>
                <a:schemeClr val="lt1"/>
              </a:buClr>
              <a:buSzPts val="1400"/>
              <a:buFont typeface="Arial"/>
              <a:buChar char="●"/>
            </a:pPr>
            <a:r>
              <a:rPr lang="en" sz="1400">
                <a:latin typeface="Arial"/>
                <a:ea typeface="Arial"/>
                <a:cs typeface="Arial"/>
                <a:sym typeface="Arial"/>
              </a:rPr>
              <a:t>Data was sourced from </a:t>
            </a:r>
            <a:r>
              <a:rPr b="1" lang="en" sz="1400">
                <a:latin typeface="Arial"/>
                <a:ea typeface="Arial"/>
                <a:cs typeface="Arial"/>
                <a:sym typeface="Arial"/>
              </a:rPr>
              <a:t>Yahoo Finance</a:t>
            </a:r>
            <a:r>
              <a:rPr lang="en" sz="1400">
                <a:latin typeface="Arial"/>
                <a:ea typeface="Arial"/>
                <a:cs typeface="Arial"/>
                <a:sym typeface="Arial"/>
              </a:rPr>
              <a:t>, covering the period from </a:t>
            </a:r>
            <a:r>
              <a:rPr b="1" lang="en" sz="1400">
                <a:latin typeface="Arial"/>
                <a:ea typeface="Arial"/>
                <a:cs typeface="Arial"/>
                <a:sym typeface="Arial"/>
              </a:rPr>
              <a:t>January 1, 2010 to March 31, 2025</a:t>
            </a:r>
            <a:r>
              <a:rPr lang="en" sz="1400">
                <a:latin typeface="Arial"/>
                <a:ea typeface="Arial"/>
                <a:cs typeface="Arial"/>
                <a:sym typeface="Arial"/>
              </a:rPr>
              <a:t>. </a:t>
            </a:r>
            <a:endParaRPr sz="1400">
              <a:highlight>
                <a:schemeClr val="dk1"/>
              </a:highlight>
              <a:latin typeface="Arial"/>
              <a:ea typeface="Arial"/>
              <a:cs typeface="Arial"/>
              <a:sym typeface="Arial"/>
            </a:endParaRPr>
          </a:p>
          <a:p>
            <a:pPr indent="0" lvl="0" marL="0" rtl="0" algn="l">
              <a:spcBef>
                <a:spcPts val="1200"/>
              </a:spcBef>
              <a:spcAft>
                <a:spcPts val="1200"/>
              </a:spcAft>
              <a:buNone/>
            </a:pPr>
            <a:r>
              <a:t/>
            </a:r>
            <a:endParaRPr sz="1400">
              <a:highlight>
                <a:schemeClr val="dk1"/>
              </a:highlight>
            </a:endParaRPr>
          </a:p>
        </p:txBody>
      </p:sp>
      <p:pic>
        <p:nvPicPr>
          <p:cNvPr id="159" name="Google Shape;159;p16" title="download.png"/>
          <p:cNvPicPr preferRelativeResize="0"/>
          <p:nvPr/>
        </p:nvPicPr>
        <p:blipFill>
          <a:blip r:embed="rId3">
            <a:alphaModFix/>
          </a:blip>
          <a:stretch>
            <a:fillRect/>
          </a:stretch>
        </p:blipFill>
        <p:spPr>
          <a:xfrm>
            <a:off x="379056" y="2146376"/>
            <a:ext cx="4192943" cy="2658950"/>
          </a:xfrm>
          <a:prstGeom prst="rect">
            <a:avLst/>
          </a:prstGeom>
          <a:noFill/>
          <a:ln>
            <a:noFill/>
          </a:ln>
        </p:spPr>
      </p:pic>
      <p:pic>
        <p:nvPicPr>
          <p:cNvPr id="160" name="Google Shape;160;p16" title="download.png"/>
          <p:cNvPicPr preferRelativeResize="0"/>
          <p:nvPr/>
        </p:nvPicPr>
        <p:blipFill>
          <a:blip r:embed="rId4">
            <a:alphaModFix/>
          </a:blip>
          <a:stretch>
            <a:fillRect/>
          </a:stretch>
        </p:blipFill>
        <p:spPr>
          <a:xfrm>
            <a:off x="4832625" y="2146375"/>
            <a:ext cx="4012899" cy="2712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CACACA"/>
                </a:solidFill>
              </a:rPr>
              <a:t>Baseline Models</a:t>
            </a:r>
            <a:endParaRPr b="1" sz="3400"/>
          </a:p>
        </p:txBody>
      </p:sp>
      <p:sp>
        <p:nvSpPr>
          <p:cNvPr id="166" name="Google Shape;166;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457200" rtl="0" algn="l">
              <a:spcBef>
                <a:spcPts val="1200"/>
              </a:spcBef>
              <a:spcAft>
                <a:spcPts val="0"/>
              </a:spcAft>
              <a:buNone/>
            </a:pPr>
            <a:r>
              <a:rPr b="1" lang="en" sz="1400">
                <a:latin typeface="Arial"/>
                <a:ea typeface="Arial"/>
                <a:cs typeface="Arial"/>
                <a:sym typeface="Arial"/>
              </a:rPr>
              <a:t>We have used ARIMA and GARCH as our baseline model</a:t>
            </a:r>
            <a:endParaRPr b="1" sz="1400">
              <a:latin typeface="Arial"/>
              <a:ea typeface="Arial"/>
              <a:cs typeface="Arial"/>
              <a:sym typeface="Arial"/>
            </a:endParaRPr>
          </a:p>
          <a:p>
            <a:pPr indent="-317500" lvl="0" marL="457200" rtl="0" algn="l">
              <a:spcBef>
                <a:spcPts val="1200"/>
              </a:spcBef>
              <a:spcAft>
                <a:spcPts val="0"/>
              </a:spcAft>
              <a:buClr>
                <a:schemeClr val="lt1"/>
              </a:buClr>
              <a:buSzPts val="1400"/>
              <a:buFont typeface="Arial"/>
              <a:buChar char="●"/>
            </a:pPr>
            <a:r>
              <a:rPr b="1" lang="en" sz="1400">
                <a:latin typeface="Arial"/>
                <a:ea typeface="Arial"/>
                <a:cs typeface="Arial"/>
                <a:sym typeface="Arial"/>
              </a:rPr>
              <a:t>ARIMA</a:t>
            </a:r>
            <a:r>
              <a:rPr lang="en" sz="1400">
                <a:latin typeface="Arial"/>
                <a:ea typeface="Arial"/>
                <a:cs typeface="Arial"/>
                <a:sym typeface="Arial"/>
              </a:rPr>
              <a:t>: Used for short‑term price forecasting by modeling autoregressive, integrated, and moving‑average components.</a:t>
            </a:r>
            <a:br>
              <a:rPr lang="en" sz="1400">
                <a:latin typeface="Arial"/>
                <a:ea typeface="Arial"/>
                <a:cs typeface="Arial"/>
                <a:sym typeface="Arial"/>
              </a:rPr>
            </a:br>
            <a:endParaRPr sz="1400">
              <a:latin typeface="Arial"/>
              <a:ea typeface="Arial"/>
              <a:cs typeface="Arial"/>
              <a:sym typeface="Arial"/>
            </a:endParaRPr>
          </a:p>
          <a:p>
            <a:pPr indent="-317500" lvl="0" marL="457200" rtl="0" algn="l">
              <a:spcBef>
                <a:spcPts val="0"/>
              </a:spcBef>
              <a:spcAft>
                <a:spcPts val="0"/>
              </a:spcAft>
              <a:buClr>
                <a:schemeClr val="lt1"/>
              </a:buClr>
              <a:buSzPts val="1400"/>
              <a:buFont typeface="Arial"/>
              <a:buChar char="●"/>
            </a:pPr>
            <a:r>
              <a:rPr b="1" lang="en" sz="1400">
                <a:latin typeface="Arial"/>
                <a:ea typeface="Arial"/>
                <a:cs typeface="Arial"/>
                <a:sym typeface="Arial"/>
              </a:rPr>
              <a:t>GARCH</a:t>
            </a:r>
            <a:r>
              <a:rPr lang="en" sz="1400">
                <a:latin typeface="Arial"/>
                <a:ea typeface="Arial"/>
                <a:cs typeface="Arial"/>
                <a:sym typeface="Arial"/>
              </a:rPr>
              <a:t>: Used for volatility forecasting by modeling time‑varying conditional variance (volatility clustering).</a:t>
            </a:r>
            <a:br>
              <a:rPr lang="en" sz="1400">
                <a:latin typeface="Arial"/>
                <a:ea typeface="Arial"/>
                <a:cs typeface="Arial"/>
                <a:sym typeface="Arial"/>
              </a:rPr>
            </a:br>
            <a:endParaRPr sz="1400">
              <a:latin typeface="Arial"/>
              <a:ea typeface="Arial"/>
              <a:cs typeface="Arial"/>
              <a:sym typeface="Arial"/>
            </a:endParaRPr>
          </a:p>
          <a:p>
            <a:pPr indent="0" lvl="0" marL="0" rtl="0" algn="l">
              <a:spcBef>
                <a:spcPts val="1200"/>
              </a:spcBef>
              <a:spcAft>
                <a:spcPts val="0"/>
              </a:spcAft>
              <a:buNone/>
            </a:pPr>
            <a:r>
              <a:rPr lang="en" sz="1400">
                <a:latin typeface="Arial"/>
                <a:ea typeface="Arial"/>
                <a:cs typeface="Arial"/>
                <a:sym typeface="Arial"/>
              </a:rPr>
              <a:t>These two models serve as our foundational benchmarks for return and risk prediction.</a:t>
            </a:r>
            <a:endParaRPr sz="14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ARIMA Model: Price Forecasting Workflow</a:t>
            </a:r>
            <a:endParaRPr/>
          </a:p>
        </p:txBody>
      </p:sp>
      <p:sp>
        <p:nvSpPr>
          <p:cNvPr id="172" name="Google Shape;172;p18"/>
          <p:cNvSpPr txBox="1"/>
          <p:nvPr>
            <p:ph idx="1" type="body"/>
          </p:nvPr>
        </p:nvSpPr>
        <p:spPr>
          <a:xfrm>
            <a:off x="1297500" y="936550"/>
            <a:ext cx="7038900" cy="37386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n" sz="4400">
                <a:latin typeface="Arial"/>
                <a:ea typeface="Arial"/>
                <a:cs typeface="Arial"/>
                <a:sym typeface="Arial"/>
              </a:rPr>
              <a:t>Data Preparation</a:t>
            </a:r>
            <a:endParaRPr b="1" sz="4400">
              <a:latin typeface="Arial"/>
              <a:ea typeface="Arial"/>
              <a:cs typeface="Arial"/>
              <a:sym typeface="Arial"/>
            </a:endParaRPr>
          </a:p>
          <a:p>
            <a:pPr indent="-298450" lvl="0" marL="457200" rtl="0" algn="l">
              <a:spcBef>
                <a:spcPts val="1200"/>
              </a:spcBef>
              <a:spcAft>
                <a:spcPts val="0"/>
              </a:spcAft>
              <a:buSzPct val="100000"/>
              <a:buFont typeface="Arial"/>
              <a:buChar char="●"/>
            </a:pPr>
            <a:r>
              <a:rPr lang="en" sz="4400">
                <a:latin typeface="Arial"/>
                <a:ea typeface="Arial"/>
                <a:cs typeface="Arial"/>
                <a:sym typeface="Arial"/>
              </a:rPr>
              <a:t>Applied a log transformation to stabilize variance.</a:t>
            </a:r>
            <a:endParaRPr sz="4400">
              <a:latin typeface="Arial"/>
              <a:ea typeface="Arial"/>
              <a:cs typeface="Arial"/>
              <a:sym typeface="Arial"/>
            </a:endParaRPr>
          </a:p>
          <a:p>
            <a:pPr indent="-298450" lvl="0" marL="457200" rtl="0" algn="l">
              <a:spcBef>
                <a:spcPts val="0"/>
              </a:spcBef>
              <a:spcAft>
                <a:spcPts val="0"/>
              </a:spcAft>
              <a:buSzPct val="100000"/>
              <a:buFont typeface="Arial"/>
              <a:buChar char="●"/>
            </a:pPr>
            <a:r>
              <a:rPr lang="en" sz="4400">
                <a:latin typeface="Arial"/>
                <a:ea typeface="Arial"/>
                <a:cs typeface="Arial"/>
                <a:sym typeface="Arial"/>
              </a:rPr>
              <a:t>Differenced the series (order d=1) to achieve stationarity.</a:t>
            </a:r>
            <a:endParaRPr b="1" sz="4400">
              <a:latin typeface="Arial"/>
              <a:ea typeface="Arial"/>
              <a:cs typeface="Arial"/>
              <a:sym typeface="Arial"/>
            </a:endParaRPr>
          </a:p>
          <a:p>
            <a:pPr indent="0" lvl="0" marL="0" rtl="0" algn="l">
              <a:spcBef>
                <a:spcPts val="1200"/>
              </a:spcBef>
              <a:spcAft>
                <a:spcPts val="0"/>
              </a:spcAft>
              <a:buNone/>
            </a:pPr>
            <a:r>
              <a:rPr b="1" lang="en" sz="4400">
                <a:latin typeface="Arial"/>
                <a:ea typeface="Arial"/>
                <a:cs typeface="Arial"/>
                <a:sym typeface="Arial"/>
              </a:rPr>
              <a:t>Parameter Selection</a:t>
            </a:r>
            <a:endParaRPr b="1" sz="4400">
              <a:latin typeface="Arial"/>
              <a:ea typeface="Arial"/>
              <a:cs typeface="Arial"/>
              <a:sym typeface="Arial"/>
            </a:endParaRPr>
          </a:p>
          <a:p>
            <a:pPr indent="-298450" lvl="0" marL="457200" rtl="0" algn="l">
              <a:spcBef>
                <a:spcPts val="1200"/>
              </a:spcBef>
              <a:spcAft>
                <a:spcPts val="0"/>
              </a:spcAft>
              <a:buClr>
                <a:schemeClr val="lt1"/>
              </a:buClr>
              <a:buSzPct val="100000"/>
              <a:buFont typeface="Arial"/>
              <a:buChar char="●"/>
            </a:pPr>
            <a:r>
              <a:rPr lang="en" sz="4400">
                <a:latin typeface="Arial"/>
                <a:ea typeface="Arial"/>
                <a:cs typeface="Arial"/>
                <a:sym typeface="Arial"/>
              </a:rPr>
              <a:t>Performed a grid search over AR order p and MA order q (with d =1 fixed).</a:t>
            </a:r>
            <a:endParaRPr sz="4400">
              <a:latin typeface="Arial"/>
              <a:ea typeface="Arial"/>
              <a:cs typeface="Arial"/>
              <a:sym typeface="Arial"/>
            </a:endParaRPr>
          </a:p>
          <a:p>
            <a:pPr indent="-298450" lvl="0" marL="457200" rtl="0" algn="l">
              <a:spcBef>
                <a:spcPts val="0"/>
              </a:spcBef>
              <a:spcAft>
                <a:spcPts val="0"/>
              </a:spcAft>
              <a:buClr>
                <a:schemeClr val="lt1"/>
              </a:buClr>
              <a:buSzPct val="100000"/>
              <a:buFont typeface="Arial"/>
              <a:buChar char="●"/>
            </a:pPr>
            <a:r>
              <a:rPr lang="en" sz="4400">
                <a:latin typeface="Arial"/>
                <a:ea typeface="Arial"/>
                <a:cs typeface="Arial"/>
                <a:sym typeface="Arial"/>
              </a:rPr>
              <a:t>Selected the (p, d, q) combination that minimized the Bayesian Information Criterion (BIC).</a:t>
            </a:r>
            <a:br>
              <a:rPr lang="en" sz="4400">
                <a:latin typeface="Arial"/>
                <a:ea typeface="Arial"/>
                <a:cs typeface="Arial"/>
                <a:sym typeface="Arial"/>
              </a:rPr>
            </a:br>
            <a:endParaRPr sz="4400">
              <a:latin typeface="Arial"/>
              <a:ea typeface="Arial"/>
              <a:cs typeface="Arial"/>
              <a:sym typeface="Arial"/>
            </a:endParaRPr>
          </a:p>
          <a:p>
            <a:pPr indent="0" lvl="0" marL="0" rtl="0" algn="l">
              <a:spcBef>
                <a:spcPts val="1200"/>
              </a:spcBef>
              <a:spcAft>
                <a:spcPts val="0"/>
              </a:spcAft>
              <a:buNone/>
            </a:pPr>
            <a:r>
              <a:rPr b="1" lang="en" sz="4400">
                <a:latin typeface="Arial"/>
                <a:ea typeface="Arial"/>
                <a:cs typeface="Arial"/>
                <a:sym typeface="Arial"/>
              </a:rPr>
              <a:t>Model Fitting</a:t>
            </a:r>
            <a:endParaRPr b="1" sz="4400">
              <a:latin typeface="Arial"/>
              <a:ea typeface="Arial"/>
              <a:cs typeface="Arial"/>
              <a:sym typeface="Arial"/>
            </a:endParaRPr>
          </a:p>
          <a:p>
            <a:pPr indent="-298450" lvl="0" marL="457200" rtl="0" algn="l">
              <a:spcBef>
                <a:spcPts val="1200"/>
              </a:spcBef>
              <a:spcAft>
                <a:spcPts val="0"/>
              </a:spcAft>
              <a:buClr>
                <a:schemeClr val="lt1"/>
              </a:buClr>
              <a:buSzPct val="100000"/>
              <a:buFont typeface="Arial"/>
              <a:buChar char="●"/>
            </a:pPr>
            <a:r>
              <a:rPr lang="en" sz="4400">
                <a:latin typeface="Arial"/>
                <a:ea typeface="Arial"/>
                <a:cs typeface="Arial"/>
                <a:sym typeface="Arial"/>
              </a:rPr>
              <a:t>Fitted the ARIMA model on the training set with the chosen parameters.</a:t>
            </a:r>
            <a:endParaRPr sz="4400">
              <a:latin typeface="Arial"/>
              <a:ea typeface="Arial"/>
              <a:cs typeface="Arial"/>
              <a:sym typeface="Arial"/>
            </a:endParaRPr>
          </a:p>
          <a:p>
            <a:pPr indent="-298450" lvl="0" marL="457200" rtl="0" algn="l">
              <a:spcBef>
                <a:spcPts val="0"/>
              </a:spcBef>
              <a:spcAft>
                <a:spcPts val="0"/>
              </a:spcAft>
              <a:buClr>
                <a:schemeClr val="lt1"/>
              </a:buClr>
              <a:buSzPct val="100000"/>
              <a:buFont typeface="Arial"/>
              <a:buChar char="●"/>
            </a:pPr>
            <a:r>
              <a:rPr lang="en" sz="4400">
                <a:latin typeface="Arial"/>
                <a:ea typeface="Arial"/>
                <a:cs typeface="Arial"/>
                <a:sym typeface="Arial"/>
              </a:rPr>
              <a:t>Validated performance on the hold‑out test set.</a:t>
            </a:r>
            <a:br>
              <a:rPr lang="en" sz="4400">
                <a:latin typeface="Arial"/>
                <a:ea typeface="Arial"/>
                <a:cs typeface="Arial"/>
                <a:sym typeface="Arial"/>
              </a:rPr>
            </a:br>
            <a:endParaRPr sz="4400">
              <a:latin typeface="Arial"/>
              <a:ea typeface="Arial"/>
              <a:cs typeface="Arial"/>
              <a:sym typeface="Arial"/>
            </a:endParaRPr>
          </a:p>
          <a:p>
            <a:pPr indent="0" lvl="0" marL="0" rtl="0" algn="l">
              <a:spcBef>
                <a:spcPts val="1200"/>
              </a:spcBef>
              <a:spcAft>
                <a:spcPts val="0"/>
              </a:spcAft>
              <a:buNone/>
            </a:pPr>
            <a:r>
              <a:rPr b="1" lang="en" sz="4400">
                <a:latin typeface="Arial"/>
                <a:ea typeface="Arial"/>
                <a:cs typeface="Arial"/>
                <a:sym typeface="Arial"/>
              </a:rPr>
              <a:t>Evaluation</a:t>
            </a:r>
            <a:endParaRPr sz="4400">
              <a:latin typeface="Arial"/>
              <a:ea typeface="Arial"/>
              <a:cs typeface="Arial"/>
              <a:sym typeface="Arial"/>
            </a:endParaRPr>
          </a:p>
          <a:p>
            <a:pPr indent="-298450" lvl="0" marL="457200" rtl="0" algn="l">
              <a:lnSpc>
                <a:spcPct val="105000"/>
              </a:lnSpc>
              <a:spcBef>
                <a:spcPts val="1200"/>
              </a:spcBef>
              <a:spcAft>
                <a:spcPts val="0"/>
              </a:spcAft>
              <a:buSzPct val="100000"/>
              <a:buFont typeface="Arial"/>
              <a:buChar char="●"/>
            </a:pPr>
            <a:r>
              <a:rPr lang="en" sz="4400">
                <a:latin typeface="Arial"/>
                <a:ea typeface="Arial"/>
                <a:cs typeface="Arial"/>
                <a:sym typeface="Arial"/>
              </a:rPr>
              <a:t>Implemented a rolling forecast on the test set, refitting the ARIMA model at each step.</a:t>
            </a:r>
            <a:endParaRPr sz="4400">
              <a:latin typeface="Arial"/>
              <a:ea typeface="Arial"/>
              <a:cs typeface="Arial"/>
              <a:sym typeface="Arial"/>
            </a:endParaRPr>
          </a:p>
          <a:p>
            <a:pPr indent="-298450" lvl="0" marL="457200" rtl="0" algn="l">
              <a:lnSpc>
                <a:spcPct val="105000"/>
              </a:lnSpc>
              <a:spcBef>
                <a:spcPts val="0"/>
              </a:spcBef>
              <a:spcAft>
                <a:spcPts val="0"/>
              </a:spcAft>
              <a:buSzPct val="100000"/>
              <a:buFont typeface="Arial"/>
              <a:buChar char="●"/>
            </a:pPr>
            <a:r>
              <a:rPr lang="en" sz="4400">
                <a:latin typeface="Arial"/>
                <a:ea typeface="Arial"/>
                <a:cs typeface="Arial"/>
                <a:sym typeface="Arial"/>
              </a:rPr>
              <a:t>Generated separate one-step‑ahead forecasts for each test point</a:t>
            </a:r>
            <a:endParaRPr sz="4400">
              <a:latin typeface="Arial"/>
              <a:ea typeface="Arial"/>
              <a:cs typeface="Arial"/>
              <a:sym typeface="Arial"/>
            </a:endParaRPr>
          </a:p>
          <a:p>
            <a:pPr indent="-317500" lvl="0" marL="457200" rtl="0" algn="l">
              <a:spcBef>
                <a:spcPts val="0"/>
              </a:spcBef>
              <a:spcAft>
                <a:spcPts val="0"/>
              </a:spcAft>
              <a:buSzPct val="127272"/>
              <a:buFont typeface="Arial"/>
              <a:buChar char="●"/>
            </a:pPr>
            <a:r>
              <a:rPr lang="en" sz="4400">
                <a:latin typeface="Arial"/>
                <a:ea typeface="Arial"/>
                <a:cs typeface="Arial"/>
                <a:sym typeface="Arial"/>
              </a:rPr>
              <a:t>Computed MAE and RMSE to assess accuracy.</a:t>
            </a:r>
            <a:endParaRPr sz="44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GARCH Model: Volatility Forecasting Workflow</a:t>
            </a:r>
            <a:endParaRPr/>
          </a:p>
        </p:txBody>
      </p:sp>
      <p:sp>
        <p:nvSpPr>
          <p:cNvPr id="178" name="Google Shape;178;p19"/>
          <p:cNvSpPr txBox="1"/>
          <p:nvPr>
            <p:ph idx="1" type="body"/>
          </p:nvPr>
        </p:nvSpPr>
        <p:spPr>
          <a:xfrm>
            <a:off x="1052550" y="1192875"/>
            <a:ext cx="7038900" cy="36561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275"/>
              <a:buNone/>
            </a:pPr>
            <a:r>
              <a:rPr b="1" lang="en" sz="1051">
                <a:latin typeface="Arial"/>
                <a:ea typeface="Arial"/>
                <a:cs typeface="Arial"/>
                <a:sym typeface="Arial"/>
              </a:rPr>
              <a:t>D</a:t>
            </a:r>
            <a:r>
              <a:rPr b="1" lang="en" sz="1151">
                <a:latin typeface="Arial"/>
                <a:ea typeface="Arial"/>
                <a:cs typeface="Arial"/>
                <a:sym typeface="Arial"/>
              </a:rPr>
              <a:t>ata Preparation</a:t>
            </a:r>
            <a:endParaRPr sz="1151">
              <a:latin typeface="Arial"/>
              <a:ea typeface="Arial"/>
              <a:cs typeface="Arial"/>
              <a:sym typeface="Arial"/>
            </a:endParaRPr>
          </a:p>
          <a:p>
            <a:pPr indent="-301746" lvl="0" marL="457200" rtl="0" algn="l">
              <a:lnSpc>
                <a:spcPct val="105000"/>
              </a:lnSpc>
              <a:spcBef>
                <a:spcPts val="1200"/>
              </a:spcBef>
              <a:spcAft>
                <a:spcPts val="0"/>
              </a:spcAft>
              <a:buClr>
                <a:schemeClr val="lt1"/>
              </a:buClr>
              <a:buSzPts val="1152"/>
              <a:buFont typeface="Arial"/>
              <a:buChar char="●"/>
            </a:pPr>
            <a:r>
              <a:rPr lang="en" sz="1151">
                <a:latin typeface="Arial"/>
                <a:ea typeface="Arial"/>
                <a:cs typeface="Arial"/>
                <a:sym typeface="Arial"/>
              </a:rPr>
              <a:t>Calculated daily log returns </a:t>
            </a:r>
            <a:endParaRPr sz="1151">
              <a:latin typeface="Arial"/>
              <a:ea typeface="Arial"/>
              <a:cs typeface="Arial"/>
              <a:sym typeface="Arial"/>
            </a:endParaRPr>
          </a:p>
          <a:p>
            <a:pPr indent="0" lvl="0" marL="0" rtl="0" algn="l">
              <a:lnSpc>
                <a:spcPct val="105000"/>
              </a:lnSpc>
              <a:spcBef>
                <a:spcPts val="1200"/>
              </a:spcBef>
              <a:spcAft>
                <a:spcPts val="0"/>
              </a:spcAft>
              <a:buSzPts val="275"/>
              <a:buNone/>
            </a:pPr>
            <a:r>
              <a:rPr b="1" lang="en" sz="1151">
                <a:latin typeface="Arial"/>
                <a:ea typeface="Arial"/>
                <a:cs typeface="Arial"/>
                <a:sym typeface="Arial"/>
              </a:rPr>
              <a:t>Parameter Selection</a:t>
            </a:r>
            <a:endParaRPr b="1" sz="1451">
              <a:latin typeface="Arial"/>
              <a:ea typeface="Arial"/>
              <a:cs typeface="Arial"/>
              <a:sym typeface="Arial"/>
            </a:endParaRPr>
          </a:p>
          <a:p>
            <a:pPr indent="-301746" lvl="0" marL="457200" rtl="0" algn="l">
              <a:lnSpc>
                <a:spcPct val="105000"/>
              </a:lnSpc>
              <a:spcBef>
                <a:spcPts val="1200"/>
              </a:spcBef>
              <a:spcAft>
                <a:spcPts val="0"/>
              </a:spcAft>
              <a:buClr>
                <a:schemeClr val="lt1"/>
              </a:buClr>
              <a:buSzPts val="1152"/>
              <a:buFont typeface="Arial"/>
              <a:buChar char="●"/>
            </a:pPr>
            <a:r>
              <a:rPr lang="en" sz="1151">
                <a:latin typeface="Arial"/>
                <a:ea typeface="Arial"/>
                <a:cs typeface="Arial"/>
                <a:sym typeface="Arial"/>
              </a:rPr>
              <a:t>Performed a grid search over GARCH orders </a:t>
            </a:r>
            <a:r>
              <a:rPr lang="en" sz="1151">
                <a:latin typeface="Roboto Mono"/>
                <a:ea typeface="Roboto Mono"/>
                <a:cs typeface="Roboto Mono"/>
                <a:sym typeface="Roboto Mono"/>
              </a:rPr>
              <a:t>p</a:t>
            </a:r>
            <a:r>
              <a:rPr lang="en" sz="1151">
                <a:latin typeface="Arial"/>
                <a:ea typeface="Arial"/>
                <a:cs typeface="Arial"/>
                <a:sym typeface="Arial"/>
              </a:rPr>
              <a:t> and </a:t>
            </a:r>
            <a:r>
              <a:rPr lang="en" sz="1151">
                <a:latin typeface="Roboto Mono"/>
                <a:ea typeface="Roboto Mono"/>
                <a:cs typeface="Roboto Mono"/>
                <a:sym typeface="Roboto Mono"/>
              </a:rPr>
              <a:t>q</a:t>
            </a:r>
            <a:r>
              <a:rPr lang="en" sz="1151">
                <a:latin typeface="Arial"/>
                <a:ea typeface="Arial"/>
                <a:cs typeface="Arial"/>
                <a:sym typeface="Arial"/>
              </a:rPr>
              <a:t> using the training data.</a:t>
            </a:r>
            <a:endParaRPr sz="1151">
              <a:latin typeface="Arial"/>
              <a:ea typeface="Arial"/>
              <a:cs typeface="Arial"/>
              <a:sym typeface="Arial"/>
            </a:endParaRPr>
          </a:p>
          <a:p>
            <a:pPr indent="-301746" lvl="0" marL="457200" rtl="0" algn="l">
              <a:lnSpc>
                <a:spcPct val="105000"/>
              </a:lnSpc>
              <a:spcBef>
                <a:spcPts val="0"/>
              </a:spcBef>
              <a:spcAft>
                <a:spcPts val="0"/>
              </a:spcAft>
              <a:buClr>
                <a:schemeClr val="lt1"/>
              </a:buClr>
              <a:buSzPts val="1152"/>
              <a:buFont typeface="Arial"/>
              <a:buChar char="●"/>
            </a:pPr>
            <a:r>
              <a:rPr lang="en" sz="1151">
                <a:latin typeface="Arial"/>
                <a:ea typeface="Arial"/>
                <a:cs typeface="Arial"/>
                <a:sym typeface="Arial"/>
              </a:rPr>
              <a:t>For each stock, selected the (p, q) pair that minimized the Bayesian Information Criterion (BIC).</a:t>
            </a:r>
            <a:endParaRPr sz="1151">
              <a:latin typeface="Arial"/>
              <a:ea typeface="Arial"/>
              <a:cs typeface="Arial"/>
              <a:sym typeface="Arial"/>
            </a:endParaRPr>
          </a:p>
          <a:p>
            <a:pPr indent="0" lvl="0" marL="0" rtl="0" algn="l">
              <a:lnSpc>
                <a:spcPct val="105000"/>
              </a:lnSpc>
              <a:spcBef>
                <a:spcPts val="1200"/>
              </a:spcBef>
              <a:spcAft>
                <a:spcPts val="0"/>
              </a:spcAft>
              <a:buSzPts val="275"/>
              <a:buNone/>
            </a:pPr>
            <a:r>
              <a:rPr b="1" lang="en" sz="1151">
                <a:latin typeface="Arial"/>
                <a:ea typeface="Arial"/>
                <a:cs typeface="Arial"/>
                <a:sym typeface="Arial"/>
              </a:rPr>
              <a:t>Model Fitting</a:t>
            </a:r>
            <a:endParaRPr b="1" sz="1151">
              <a:latin typeface="Arial"/>
              <a:ea typeface="Arial"/>
              <a:cs typeface="Arial"/>
              <a:sym typeface="Arial"/>
            </a:endParaRPr>
          </a:p>
          <a:p>
            <a:pPr indent="-298450" lvl="0" marL="457200" rtl="0" algn="l">
              <a:spcBef>
                <a:spcPts val="1200"/>
              </a:spcBef>
              <a:spcAft>
                <a:spcPts val="0"/>
              </a:spcAft>
              <a:buClr>
                <a:schemeClr val="lt1"/>
              </a:buClr>
              <a:buSzPts val="1100"/>
              <a:buFont typeface="Arial"/>
              <a:buChar char="●"/>
            </a:pPr>
            <a:r>
              <a:rPr lang="en" sz="1100">
                <a:latin typeface="Arial"/>
                <a:ea typeface="Arial"/>
                <a:cs typeface="Arial"/>
                <a:sym typeface="Arial"/>
              </a:rPr>
              <a:t>Fitted the GARCH model on the training set with the chosen parameters.</a:t>
            </a:r>
            <a:endParaRPr sz="1100">
              <a:latin typeface="Arial"/>
              <a:ea typeface="Arial"/>
              <a:cs typeface="Arial"/>
              <a:sym typeface="Arial"/>
            </a:endParaRPr>
          </a:p>
          <a:p>
            <a:pPr indent="-276346" lvl="0" marL="457200" rtl="0" algn="l">
              <a:lnSpc>
                <a:spcPct val="105000"/>
              </a:lnSpc>
              <a:spcBef>
                <a:spcPts val="0"/>
              </a:spcBef>
              <a:spcAft>
                <a:spcPts val="0"/>
              </a:spcAft>
              <a:buClr>
                <a:schemeClr val="lt1"/>
              </a:buClr>
              <a:buSzPts val="752"/>
              <a:buFont typeface="Arial"/>
              <a:buChar char="●"/>
            </a:pPr>
            <a:r>
              <a:rPr lang="en" sz="1200">
                <a:latin typeface="Arial"/>
                <a:ea typeface="Arial"/>
                <a:cs typeface="Arial"/>
                <a:sym typeface="Arial"/>
              </a:rPr>
              <a:t>Validated performance on the hold‑out test set.</a:t>
            </a:r>
            <a:endParaRPr sz="751">
              <a:latin typeface="Arial"/>
              <a:ea typeface="Arial"/>
              <a:cs typeface="Arial"/>
              <a:sym typeface="Arial"/>
            </a:endParaRPr>
          </a:p>
          <a:p>
            <a:pPr indent="0" lvl="0" marL="0" rtl="0" algn="l">
              <a:lnSpc>
                <a:spcPct val="105000"/>
              </a:lnSpc>
              <a:spcBef>
                <a:spcPts val="1200"/>
              </a:spcBef>
              <a:spcAft>
                <a:spcPts val="0"/>
              </a:spcAft>
              <a:buSzPts val="275"/>
              <a:buNone/>
            </a:pPr>
            <a:r>
              <a:rPr b="1" lang="en" sz="1151">
                <a:latin typeface="Arial"/>
                <a:ea typeface="Arial"/>
                <a:cs typeface="Arial"/>
                <a:sym typeface="Arial"/>
              </a:rPr>
              <a:t>Forecasting &amp; </a:t>
            </a:r>
            <a:r>
              <a:rPr b="1" lang="en" sz="1151">
                <a:latin typeface="Arial"/>
                <a:ea typeface="Arial"/>
                <a:cs typeface="Arial"/>
                <a:sym typeface="Arial"/>
              </a:rPr>
              <a:t>Evaluation</a:t>
            </a:r>
            <a:endParaRPr b="1" sz="1151">
              <a:latin typeface="Arial"/>
              <a:ea typeface="Arial"/>
              <a:cs typeface="Arial"/>
              <a:sym typeface="Arial"/>
            </a:endParaRPr>
          </a:p>
          <a:p>
            <a:pPr indent="-301746" lvl="0" marL="457200" rtl="0" algn="l">
              <a:lnSpc>
                <a:spcPct val="105000"/>
              </a:lnSpc>
              <a:spcBef>
                <a:spcPts val="1200"/>
              </a:spcBef>
              <a:spcAft>
                <a:spcPts val="0"/>
              </a:spcAft>
              <a:buClr>
                <a:schemeClr val="lt1"/>
              </a:buClr>
              <a:buSzPts val="1152"/>
              <a:buFont typeface="Arial"/>
              <a:buChar char="●"/>
            </a:pPr>
            <a:r>
              <a:rPr lang="en" sz="1151">
                <a:latin typeface="Arial"/>
                <a:ea typeface="Arial"/>
                <a:cs typeface="Arial"/>
                <a:sym typeface="Arial"/>
              </a:rPr>
              <a:t>Implemented a rolling forecast on the test set, refitting the GARCH model at each step.</a:t>
            </a:r>
            <a:endParaRPr sz="1151">
              <a:latin typeface="Arial"/>
              <a:ea typeface="Arial"/>
              <a:cs typeface="Arial"/>
              <a:sym typeface="Arial"/>
            </a:endParaRPr>
          </a:p>
          <a:p>
            <a:pPr indent="-301746" lvl="0" marL="457200" rtl="0" algn="l">
              <a:lnSpc>
                <a:spcPct val="105000"/>
              </a:lnSpc>
              <a:spcBef>
                <a:spcPts val="0"/>
              </a:spcBef>
              <a:spcAft>
                <a:spcPts val="0"/>
              </a:spcAft>
              <a:buClr>
                <a:schemeClr val="lt1"/>
              </a:buClr>
              <a:buSzPts val="1152"/>
              <a:buFont typeface="Arial"/>
              <a:buChar char="●"/>
            </a:pPr>
            <a:r>
              <a:rPr lang="en" sz="1151">
                <a:latin typeface="Arial"/>
                <a:ea typeface="Arial"/>
                <a:cs typeface="Arial"/>
                <a:sym typeface="Arial"/>
              </a:rPr>
              <a:t>Forecasted one-step-ahead Volatility  for each test point.</a:t>
            </a:r>
            <a:endParaRPr sz="1151">
              <a:latin typeface="Arial"/>
              <a:ea typeface="Arial"/>
              <a:cs typeface="Arial"/>
              <a:sym typeface="Arial"/>
            </a:endParaRPr>
          </a:p>
          <a:p>
            <a:pPr indent="-301746" lvl="0" marL="457200" rtl="0" algn="l">
              <a:lnSpc>
                <a:spcPct val="105000"/>
              </a:lnSpc>
              <a:spcBef>
                <a:spcPts val="0"/>
              </a:spcBef>
              <a:spcAft>
                <a:spcPts val="0"/>
              </a:spcAft>
              <a:buClr>
                <a:schemeClr val="lt1"/>
              </a:buClr>
              <a:buSzPts val="1152"/>
              <a:buFont typeface="Arial"/>
              <a:buChar char="●"/>
            </a:pPr>
            <a:r>
              <a:rPr lang="en" sz="1151">
                <a:latin typeface="Arial"/>
                <a:ea typeface="Arial"/>
                <a:cs typeface="Arial"/>
                <a:sym typeface="Arial"/>
              </a:rPr>
              <a:t>Computed MAE and RMSE to assess accuracy.</a:t>
            </a:r>
            <a:endParaRPr sz="1151">
              <a:latin typeface="Arial"/>
              <a:ea typeface="Arial"/>
              <a:cs typeface="Arial"/>
              <a:sym typeface="Arial"/>
            </a:endParaRPr>
          </a:p>
          <a:p>
            <a:pPr indent="0" lvl="0" marL="0" rtl="0" algn="l">
              <a:lnSpc>
                <a:spcPct val="105000"/>
              </a:lnSpc>
              <a:spcBef>
                <a:spcPts val="1200"/>
              </a:spcBef>
              <a:spcAft>
                <a:spcPts val="1200"/>
              </a:spcAft>
              <a:buSzPts val="275"/>
              <a:buNone/>
            </a:pPr>
            <a:r>
              <a:t/>
            </a:r>
            <a:endParaRPr sz="325"/>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Forecasting Performance: ARIMA &amp; GARCH Actual vs. Predicted</a:t>
            </a:r>
            <a:endParaRPr b="1"/>
          </a:p>
        </p:txBody>
      </p:sp>
      <p:pic>
        <p:nvPicPr>
          <p:cNvPr id="184" name="Google Shape;184;p20" title="download.png"/>
          <p:cNvPicPr preferRelativeResize="0"/>
          <p:nvPr/>
        </p:nvPicPr>
        <p:blipFill>
          <a:blip r:embed="rId3">
            <a:alphaModFix/>
          </a:blip>
          <a:stretch>
            <a:fillRect/>
          </a:stretch>
        </p:blipFill>
        <p:spPr>
          <a:xfrm>
            <a:off x="1297500" y="1460250"/>
            <a:ext cx="3394076" cy="1470250"/>
          </a:xfrm>
          <a:prstGeom prst="rect">
            <a:avLst/>
          </a:prstGeom>
          <a:noFill/>
          <a:ln>
            <a:noFill/>
          </a:ln>
        </p:spPr>
      </p:pic>
      <p:pic>
        <p:nvPicPr>
          <p:cNvPr id="185" name="Google Shape;185;p20" title="download.png"/>
          <p:cNvPicPr preferRelativeResize="0"/>
          <p:nvPr/>
        </p:nvPicPr>
        <p:blipFill>
          <a:blip r:embed="rId4">
            <a:alphaModFix/>
          </a:blip>
          <a:stretch>
            <a:fillRect/>
          </a:stretch>
        </p:blipFill>
        <p:spPr>
          <a:xfrm>
            <a:off x="1297500" y="3082900"/>
            <a:ext cx="3394076" cy="1470250"/>
          </a:xfrm>
          <a:prstGeom prst="rect">
            <a:avLst/>
          </a:prstGeom>
          <a:noFill/>
          <a:ln>
            <a:noFill/>
          </a:ln>
        </p:spPr>
      </p:pic>
      <p:pic>
        <p:nvPicPr>
          <p:cNvPr id="186" name="Google Shape;186;p20" title="download.png"/>
          <p:cNvPicPr preferRelativeResize="0"/>
          <p:nvPr/>
        </p:nvPicPr>
        <p:blipFill>
          <a:blip r:embed="rId5">
            <a:alphaModFix/>
          </a:blip>
          <a:stretch>
            <a:fillRect/>
          </a:stretch>
        </p:blipFill>
        <p:spPr>
          <a:xfrm>
            <a:off x="4843975" y="1460250"/>
            <a:ext cx="3492424" cy="1470250"/>
          </a:xfrm>
          <a:prstGeom prst="rect">
            <a:avLst/>
          </a:prstGeom>
          <a:noFill/>
          <a:ln>
            <a:noFill/>
          </a:ln>
        </p:spPr>
      </p:pic>
      <p:pic>
        <p:nvPicPr>
          <p:cNvPr id="187" name="Google Shape;187;p20" title="download.png"/>
          <p:cNvPicPr preferRelativeResize="0"/>
          <p:nvPr/>
        </p:nvPicPr>
        <p:blipFill>
          <a:blip r:embed="rId6">
            <a:alphaModFix/>
          </a:blip>
          <a:stretch>
            <a:fillRect/>
          </a:stretch>
        </p:blipFill>
        <p:spPr>
          <a:xfrm>
            <a:off x="4843975" y="3082900"/>
            <a:ext cx="3492424" cy="1470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Forecasting Performance: ARIMA &amp; GARCH Actual vs. Predicted</a:t>
            </a:r>
            <a:endParaRPr/>
          </a:p>
        </p:txBody>
      </p:sp>
      <p:pic>
        <p:nvPicPr>
          <p:cNvPr id="193" name="Google Shape;193;p21" title="download.png"/>
          <p:cNvPicPr preferRelativeResize="0"/>
          <p:nvPr/>
        </p:nvPicPr>
        <p:blipFill>
          <a:blip r:embed="rId3">
            <a:alphaModFix/>
          </a:blip>
          <a:stretch>
            <a:fillRect/>
          </a:stretch>
        </p:blipFill>
        <p:spPr>
          <a:xfrm>
            <a:off x="1297500" y="3286850"/>
            <a:ext cx="3394076" cy="1601175"/>
          </a:xfrm>
          <a:prstGeom prst="rect">
            <a:avLst/>
          </a:prstGeom>
          <a:noFill/>
          <a:ln>
            <a:noFill/>
          </a:ln>
        </p:spPr>
      </p:pic>
      <p:pic>
        <p:nvPicPr>
          <p:cNvPr id="194" name="Google Shape;194;p21" title="download.png"/>
          <p:cNvPicPr preferRelativeResize="0"/>
          <p:nvPr/>
        </p:nvPicPr>
        <p:blipFill>
          <a:blip r:embed="rId4">
            <a:alphaModFix/>
          </a:blip>
          <a:stretch>
            <a:fillRect/>
          </a:stretch>
        </p:blipFill>
        <p:spPr>
          <a:xfrm>
            <a:off x="1297500" y="1420375"/>
            <a:ext cx="3394076" cy="1601175"/>
          </a:xfrm>
          <a:prstGeom prst="rect">
            <a:avLst/>
          </a:prstGeom>
          <a:noFill/>
          <a:ln>
            <a:noFill/>
          </a:ln>
        </p:spPr>
      </p:pic>
      <p:pic>
        <p:nvPicPr>
          <p:cNvPr id="195" name="Google Shape;195;p21" title="download.png"/>
          <p:cNvPicPr preferRelativeResize="0"/>
          <p:nvPr/>
        </p:nvPicPr>
        <p:blipFill>
          <a:blip r:embed="rId5">
            <a:alphaModFix/>
          </a:blip>
          <a:stretch>
            <a:fillRect/>
          </a:stretch>
        </p:blipFill>
        <p:spPr>
          <a:xfrm>
            <a:off x="4843975" y="1460250"/>
            <a:ext cx="3492426" cy="1601174"/>
          </a:xfrm>
          <a:prstGeom prst="rect">
            <a:avLst/>
          </a:prstGeom>
          <a:noFill/>
          <a:ln>
            <a:noFill/>
          </a:ln>
        </p:spPr>
      </p:pic>
      <p:pic>
        <p:nvPicPr>
          <p:cNvPr id="196" name="Google Shape;196;p21" title="download.png"/>
          <p:cNvPicPr preferRelativeResize="0"/>
          <p:nvPr/>
        </p:nvPicPr>
        <p:blipFill>
          <a:blip r:embed="rId6">
            <a:alphaModFix/>
          </a:blip>
          <a:stretch>
            <a:fillRect/>
          </a:stretch>
        </p:blipFill>
        <p:spPr>
          <a:xfrm>
            <a:off x="4843975" y="3213825"/>
            <a:ext cx="3492424" cy="1674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